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59" r:id="rId5"/>
    <p:sldId id="278" r:id="rId6"/>
    <p:sldId id="289" r:id="rId7"/>
    <p:sldId id="290" r:id="rId8"/>
    <p:sldId id="291" r:id="rId9"/>
    <p:sldId id="260" r:id="rId10"/>
    <p:sldId id="285" r:id="rId11"/>
    <p:sldId id="261" r:id="rId12"/>
    <p:sldId id="284" r:id="rId13"/>
    <p:sldId id="264" r:id="rId14"/>
    <p:sldId id="269" r:id="rId15"/>
    <p:sldId id="286" r:id="rId16"/>
    <p:sldId id="287" r:id="rId17"/>
    <p:sldId id="288" r:id="rId18"/>
    <p:sldId id="265" r:id="rId19"/>
    <p:sldId id="266" r:id="rId20"/>
    <p:sldId id="267" r:id="rId21"/>
    <p:sldId id="268" r:id="rId22"/>
    <p:sldId id="270" r:id="rId23"/>
    <p:sldId id="282" r:id="rId24"/>
    <p:sldId id="271" r:id="rId25"/>
    <p:sldId id="279" r:id="rId26"/>
    <p:sldId id="280" r:id="rId27"/>
    <p:sldId id="281" r:id="rId28"/>
    <p:sldId id="272" r:id="rId29"/>
    <p:sldId id="276" r:id="rId30"/>
    <p:sldId id="277" r:id="rId31"/>
    <p:sldId id="273" r:id="rId32"/>
    <p:sldId id="275" r:id="rId33"/>
    <p:sldId id="274" r:id="rId34"/>
    <p:sldId id="283" r:id="rId3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99"/>
    <a:srgbClr val="0066FF"/>
    <a:srgbClr val="E86698"/>
    <a:srgbClr val="ED87AE"/>
    <a:srgbClr val="FFFFFF"/>
    <a:srgbClr val="FF3300"/>
    <a:srgbClr val="F7CDDD"/>
    <a:srgbClr val="F1C5F2"/>
    <a:srgbClr val="FCBCD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5167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023F7-22CF-4B33-8C3F-881E8F5D6368}" type="datetimeFigureOut">
              <a:rPr lang="zh-TW" altLang="en-US" smtClean="0"/>
              <a:pPr/>
              <a:t>2013/12/30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3FBDC-84C5-40DF-AE64-F7034767D6F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32872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FA61D-5D7F-45D5-819F-7E6EF483AB0F}" type="datetimeFigureOut">
              <a:rPr lang="zh-TW" altLang="en-US" smtClean="0"/>
              <a:pPr/>
              <a:t>2013/12/30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6224B-E3EF-4AE2-82E9-1B0D65DE9E2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86471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224B-E3EF-4AE2-82E9-1B0D65DE9E23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8" descr="rainbowdirt"/>
          <p:cNvPicPr>
            <a:picLocks noChangeAspect="1" noChangeArrowheads="1"/>
          </p:cNvPicPr>
          <p:nvPr/>
        </p:nvPicPr>
        <p:blipFill>
          <a:blip r:embed="rId2" cstate="print"/>
          <a:srcRect b="-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8"/>
          <p:cNvSpPr txBox="1">
            <a:spLocks noChangeArrowheads="1"/>
          </p:cNvSpPr>
          <p:nvPr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 altLang="zh-TW">
              <a:ea typeface="新細明體" pitchFamily="18" charset="-12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A4C30F9-E343-434A-B488-E335C98B44F2}" type="datetime1">
              <a:rPr lang="zh-TW" altLang="en-US" smtClean="0"/>
              <a:pPr/>
              <a:t>2013/12/30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71B9FB7-DBF6-44A7-B9CA-D7CC11006DA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73D4FD-4DFD-412D-9A08-3E299DE76748}" type="datetime1">
              <a:rPr lang="zh-TW" altLang="en-US" smtClean="0"/>
              <a:pPr/>
              <a:t>2013/12/30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B9FB7-DBF6-44A7-B9CA-D7CC11006DA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4926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4926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DB4606-D184-4796-BF72-467043268426}" type="datetime1">
              <a:rPr lang="zh-TW" altLang="en-US" smtClean="0"/>
              <a:pPr/>
              <a:t>2013/12/30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B9FB7-DBF6-44A7-B9CA-D7CC11006DA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066800"/>
            <a:ext cx="8229600" cy="3700463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按一下圖示以新增圖表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EFE003-C724-4FBB-90F3-5FF5E3AB7742}" type="datetime1">
              <a:rPr lang="zh-TW" altLang="en-US" smtClean="0"/>
              <a:pPr/>
              <a:t>2013/12/30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B9FB7-DBF6-44A7-B9CA-D7CC11006DA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EFE003-C724-4FBB-90F3-5FF5E3AB7742}" type="datetime1">
              <a:rPr lang="zh-TW" altLang="en-US" smtClean="0"/>
              <a:pPr/>
              <a:t>2013/12/30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B9FB7-DBF6-44A7-B9CA-D7CC11006DA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0FC6E7-9D0F-4FCB-821C-648F5C79936D}" type="datetime1">
              <a:rPr lang="zh-TW" altLang="en-US" smtClean="0"/>
              <a:pPr/>
              <a:t>2013/12/30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B9FB7-DBF6-44A7-B9CA-D7CC11006DA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88229-775A-4A7D-BFD1-5A161F3D91F2}" type="datetime1">
              <a:rPr lang="zh-TW" altLang="en-US" smtClean="0"/>
              <a:pPr/>
              <a:t>2013/12/30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B9FB7-DBF6-44A7-B9CA-D7CC11006DA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22A1E-FDFC-41B6-9249-D0D123D7EA3D}" type="datetime1">
              <a:rPr lang="zh-TW" altLang="en-US" smtClean="0"/>
              <a:pPr/>
              <a:t>2013/12/30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B9FB7-DBF6-44A7-B9CA-D7CC11006DA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C8B70E-7C96-4B0D-89C6-64E142CDF4EF}" type="datetime1">
              <a:rPr lang="zh-TW" altLang="en-US" smtClean="0"/>
              <a:pPr/>
              <a:t>2013/12/30</a:t>
            </a:fld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B9FB7-DBF6-44A7-B9CA-D7CC11006DA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833B5C-0577-4736-B0A1-9630DFF33A7A}" type="datetime1">
              <a:rPr lang="zh-TW" altLang="en-US" smtClean="0"/>
              <a:pPr/>
              <a:t>2013/12/30</a:t>
            </a:fld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B9FB7-DBF6-44A7-B9CA-D7CC11006DA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38A91D-1EEB-49D1-86C2-6D264E15B3CA}" type="datetime1">
              <a:rPr lang="zh-TW" altLang="en-US" smtClean="0"/>
              <a:pPr/>
              <a:t>2013/12/30</a:t>
            </a:fld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B9FB7-DBF6-44A7-B9CA-D7CC11006DA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49F405-8C77-4869-BDDE-172CC1450A5B}" type="datetime1">
              <a:rPr lang="zh-TW" altLang="en-US" smtClean="0"/>
              <a:pPr/>
              <a:t>2013/12/30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B9FB7-DBF6-44A7-B9CA-D7CC11006DA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3712B4-28FE-4741-9F90-ACA4603657E9}" type="datetime1">
              <a:rPr lang="zh-TW" altLang="en-US" smtClean="0"/>
              <a:pPr/>
              <a:t>2013/12/30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B9FB7-DBF6-44A7-B9CA-D7CC11006DA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4" descr="rainbowdirt"/>
          <p:cNvPicPr>
            <a:picLocks noChangeAspect="1" noChangeArrowheads="1"/>
          </p:cNvPicPr>
          <p:nvPr/>
        </p:nvPicPr>
        <p:blipFill>
          <a:blip r:embed="rId15" cstate="print"/>
          <a:srcRect b="-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新細明體" pitchFamily="18" charset="-120"/>
              </a:defRPr>
            </a:lvl1pPr>
          </a:lstStyle>
          <a:p>
            <a:fld id="{44EFE003-C724-4FBB-90F3-5FF5E3AB7742}" type="datetime1">
              <a:rPr lang="zh-TW" altLang="en-US" smtClean="0"/>
              <a:pPr/>
              <a:t>2013/12/30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新細明體" pitchFamily="18" charset="-120"/>
              </a:defRPr>
            </a:lvl1pPr>
          </a:lstStyle>
          <a:p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新細明體" pitchFamily="18" charset="-120"/>
              </a:defRPr>
            </a:lvl1pPr>
          </a:lstStyle>
          <a:p>
            <a:fld id="{371B9FB7-DBF6-44A7-B9CA-D7CC11006DA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0"/>
            <a:ext cx="8496944" cy="237626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zh-TW" altLang="en-US" sz="4800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rPr>
              <a:t>中華科技大學企業管理學系</a:t>
            </a:r>
            <a:r>
              <a:rPr lang="en-US" altLang="zh-TW" sz="4800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800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sz="4800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800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4800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rPr>
              <a:t>男性服飾店</a:t>
            </a:r>
            <a:r>
              <a:rPr lang="en-US" altLang="zh-TW" sz="4800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800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rPr>
              <a:t>創業企畫書</a:t>
            </a:r>
            <a:endParaRPr lang="zh-TW" altLang="en-US" sz="4800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39552" y="2348880"/>
            <a:ext cx="7854696" cy="4221088"/>
          </a:xfrm>
        </p:spPr>
        <p:txBody>
          <a:bodyPr>
            <a:noAutofit/>
          </a:bodyPr>
          <a:lstStyle/>
          <a:p>
            <a:pPr algn="ctr"/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組</a:t>
            </a:r>
            <a:r>
              <a:rPr lang="en-US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    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別：第四組</a:t>
            </a:r>
            <a:endParaRPr lang="en-US" altLang="zh-TW" sz="2600" dirty="0" smtClean="0">
              <a:solidFill>
                <a:srgbClr val="002060"/>
              </a:solidFill>
              <a:latin typeface="Arial" pitchFamily="34" charset="0"/>
              <a:ea typeface="標楷體" pitchFamily="65" charset="-120"/>
            </a:endParaRPr>
          </a:p>
          <a:p>
            <a:pPr algn="ctr"/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指導老師：王島華 老師</a:t>
            </a:r>
          </a:p>
          <a:p>
            <a:pPr algn="ctr"/>
            <a:r>
              <a:rPr lang="zh-TW" altLang="en-US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    組</a:t>
            </a:r>
            <a:r>
              <a:rPr lang="en-US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    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長：莊謹銘</a:t>
            </a:r>
            <a:r>
              <a:rPr lang="en-US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 991A7033</a:t>
            </a:r>
            <a:endParaRPr lang="zh-TW" altLang="zh-TW" sz="2600" dirty="0" smtClean="0">
              <a:solidFill>
                <a:srgbClr val="002060"/>
              </a:solidFill>
              <a:latin typeface="Arial" pitchFamily="34" charset="0"/>
              <a:ea typeface="標楷體" pitchFamily="65" charset="-120"/>
            </a:endParaRPr>
          </a:p>
          <a:p>
            <a:pPr algn="ctr"/>
            <a:r>
              <a:rPr lang="en-US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    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組</a:t>
            </a:r>
            <a:r>
              <a:rPr lang="en-US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    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員：廖君隼 </a:t>
            </a:r>
            <a:r>
              <a:rPr lang="en-US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991A7012</a:t>
            </a:r>
            <a:endParaRPr lang="zh-TW" altLang="zh-TW" sz="2600" dirty="0" smtClean="0">
              <a:solidFill>
                <a:srgbClr val="002060"/>
              </a:solidFill>
              <a:latin typeface="Arial" pitchFamily="34" charset="0"/>
              <a:ea typeface="標楷體" pitchFamily="65" charset="-120"/>
            </a:endParaRPr>
          </a:p>
          <a:p>
            <a:pPr algn="ctr"/>
            <a:r>
              <a:rPr lang="en-US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              </a:t>
            </a:r>
            <a:r>
              <a:rPr lang="zh-TW" altLang="en-US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      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陳星妤 </a:t>
            </a:r>
            <a:r>
              <a:rPr lang="en-US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991A7014</a:t>
            </a:r>
            <a:endParaRPr lang="zh-TW" altLang="zh-TW" sz="2600" dirty="0" smtClean="0">
              <a:solidFill>
                <a:srgbClr val="002060"/>
              </a:solidFill>
              <a:latin typeface="Arial" pitchFamily="34" charset="0"/>
              <a:ea typeface="標楷體" pitchFamily="65" charset="-120"/>
            </a:endParaRPr>
          </a:p>
          <a:p>
            <a:pPr algn="ctr"/>
            <a:r>
              <a:rPr lang="en-US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              </a:t>
            </a:r>
            <a:r>
              <a:rPr lang="zh-TW" altLang="en-US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      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許惠雯</a:t>
            </a:r>
            <a:r>
              <a:rPr lang="en-US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 991A7018</a:t>
            </a:r>
            <a:endParaRPr lang="zh-TW" altLang="zh-TW" sz="2600" dirty="0" smtClean="0">
              <a:solidFill>
                <a:srgbClr val="002060"/>
              </a:solidFill>
              <a:latin typeface="Arial" pitchFamily="34" charset="0"/>
              <a:ea typeface="標楷體" pitchFamily="65" charset="-120"/>
            </a:endParaRPr>
          </a:p>
          <a:p>
            <a:pPr algn="ctr"/>
            <a:r>
              <a:rPr lang="en-US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              </a:t>
            </a:r>
            <a:r>
              <a:rPr lang="zh-TW" altLang="en-US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      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李權燁</a:t>
            </a:r>
            <a:r>
              <a:rPr lang="en-US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 991A7035</a:t>
            </a:r>
            <a:endParaRPr lang="zh-TW" altLang="zh-TW" sz="2600" dirty="0" smtClean="0">
              <a:solidFill>
                <a:srgbClr val="002060"/>
              </a:solidFill>
              <a:latin typeface="Arial" pitchFamily="34" charset="0"/>
              <a:ea typeface="標楷體" pitchFamily="65" charset="-120"/>
            </a:endParaRPr>
          </a:p>
          <a:p>
            <a:pPr algn="ctr"/>
            <a:r>
              <a:rPr lang="en-US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              </a:t>
            </a:r>
            <a:r>
              <a:rPr lang="zh-TW" altLang="en-US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      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張佳鈴 </a:t>
            </a:r>
            <a:r>
              <a:rPr lang="en-US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991A7041</a:t>
            </a:r>
            <a:endParaRPr lang="zh-TW" altLang="zh-TW" sz="2600" dirty="0" smtClean="0">
              <a:solidFill>
                <a:srgbClr val="002060"/>
              </a:solidFill>
              <a:latin typeface="Arial" pitchFamily="34" charset="0"/>
              <a:ea typeface="標楷體" pitchFamily="65" charset="-120"/>
            </a:endParaRPr>
          </a:p>
          <a:p>
            <a:pPr algn="ctr"/>
            <a:r>
              <a:rPr lang="en-US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               </a:t>
            </a:r>
            <a:r>
              <a:rPr lang="zh-TW" altLang="en-US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     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藍偉智</a:t>
            </a:r>
            <a:r>
              <a:rPr lang="en-US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 991A7042</a:t>
            </a:r>
            <a:endParaRPr lang="zh-TW" altLang="zh-TW" sz="2600" dirty="0" smtClean="0">
              <a:solidFill>
                <a:srgbClr val="002060"/>
              </a:solidFill>
              <a:latin typeface="Arial" pitchFamily="34" charset="0"/>
              <a:ea typeface="標楷體" pitchFamily="65" charset="-120"/>
            </a:endParaRPr>
          </a:p>
          <a:p>
            <a:pPr algn="ctr"/>
            <a:endParaRPr lang="zh-TW" alt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845624" y="6453337"/>
            <a:ext cx="298376" cy="404664"/>
          </a:xfrm>
        </p:spPr>
        <p:txBody>
          <a:bodyPr/>
          <a:lstStyle/>
          <a:p>
            <a:pPr algn="ctr"/>
            <a:r>
              <a:rPr lang="en-US" altLang="zh-TW" sz="1600" b="1" dirty="0" smtClean="0">
                <a:solidFill>
                  <a:srgbClr val="C00000"/>
                </a:solidFill>
                <a:latin typeface="Chiller" pitchFamily="82" charset="0"/>
              </a:rPr>
              <a:t>8</a:t>
            </a:r>
            <a:endParaRPr lang="zh-TW" altLang="en-US" sz="1600" b="1" dirty="0">
              <a:solidFill>
                <a:srgbClr val="C00000"/>
              </a:solidFill>
              <a:latin typeface="Chiller" pitchFamily="82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50" y="87713"/>
            <a:ext cx="2962074" cy="44790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1340768"/>
            <a:ext cx="2934221" cy="53285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7491" y="75113"/>
            <a:ext cx="3166509" cy="48245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4618560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8267552" cy="2580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926976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第二章   服飾相關文獻</a:t>
            </a:r>
            <a:endParaRPr lang="zh-TW" altLang="en-US" sz="4800" dirty="0">
              <a:latin typeface="Arial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548680"/>
            <a:ext cx="8568952" cy="6048672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韓系</a:t>
            </a:r>
            <a:endParaRPr lang="en-US" altLang="zh-TW" sz="2600" dirty="0" smtClean="0">
              <a:solidFill>
                <a:srgbClr val="002060"/>
              </a:solidFill>
              <a:latin typeface="Arial" pitchFamily="34" charset="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    </a:t>
            </a:r>
            <a:r>
              <a:rPr lang="en-US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1.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韓系的穿搭風格是利用</a:t>
            </a:r>
            <a:r>
              <a:rPr lang="zh-TW" altLang="zh-TW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鮮豔的色系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來達到層次感。</a:t>
            </a:r>
            <a:endParaRPr lang="en-US" altLang="zh-TW" sz="2600" dirty="0" smtClean="0">
              <a:solidFill>
                <a:srgbClr val="002060"/>
              </a:solidFill>
              <a:latin typeface="Arial" pitchFamily="34" charset="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    </a:t>
            </a:r>
            <a:r>
              <a:rPr lang="en-US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2.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韓系是使用</a:t>
            </a:r>
            <a:r>
              <a:rPr lang="zh-TW" altLang="zh-TW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三明治穿搭法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，三明治有三層一樣，而上層跟最下層的色調要互相呼應例如：上身</a:t>
            </a:r>
            <a:r>
              <a:rPr lang="en-US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(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衣服</a:t>
            </a:r>
            <a:r>
              <a:rPr lang="en-US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/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帽子皆可算</a:t>
            </a:r>
            <a:r>
              <a:rPr lang="en-US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)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穿白色，下身的鞋子就穿白色，總之中間要隔一層不同顏色</a:t>
            </a:r>
            <a:r>
              <a:rPr lang="zh-TW" altLang="en-US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。</a:t>
            </a:r>
            <a:endParaRPr lang="en-US" altLang="zh-TW" sz="2600" dirty="0" smtClean="0">
              <a:solidFill>
                <a:srgbClr val="002060"/>
              </a:solidFill>
              <a:latin typeface="Arial" pitchFamily="34" charset="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600" dirty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冷色系</a:t>
            </a:r>
            <a:r>
              <a:rPr lang="zh-TW" altLang="en-US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：</a:t>
            </a:r>
            <a:r>
              <a:rPr lang="zh-TW" altLang="en-US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紫色，藍綠色，粉色，藍色，</a:t>
            </a:r>
            <a:r>
              <a:rPr lang="zh-TW" altLang="en-US" sz="2600" dirty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藍</a:t>
            </a:r>
            <a:r>
              <a:rPr lang="zh-TW" altLang="en-US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紫色</a:t>
            </a:r>
            <a:r>
              <a:rPr lang="zh-TW" altLang="en-US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都</a:t>
            </a:r>
            <a:r>
              <a:rPr lang="zh-TW" altLang="en-US" sz="2600" dirty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屬於</a:t>
            </a:r>
            <a:r>
              <a:rPr lang="zh-TW" altLang="en-US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冷色</a:t>
            </a:r>
            <a:r>
              <a:rPr lang="zh-TW" altLang="en-US" sz="2600" dirty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系</a:t>
            </a:r>
            <a:r>
              <a:rPr lang="zh-TW" altLang="en-US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，。</a:t>
            </a:r>
            <a:r>
              <a:rPr lang="zh-TW" altLang="en-US" sz="2600" dirty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冬天色系和夏天色系</a:t>
            </a:r>
            <a:r>
              <a:rPr lang="zh-TW" altLang="en-US" sz="2600" dirty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的人是用冷色系的顔色。 </a:t>
            </a:r>
          </a:p>
          <a:p>
            <a:pPr>
              <a:buNone/>
            </a:pPr>
            <a:endParaRPr lang="zh-TW" altLang="en-US" sz="26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sz="26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01608" y="6425952"/>
            <a:ext cx="442392" cy="432048"/>
          </a:xfrm>
        </p:spPr>
        <p:txBody>
          <a:bodyPr/>
          <a:lstStyle/>
          <a:p>
            <a:pPr algn="ctr"/>
            <a:r>
              <a:rPr lang="en-US" altLang="zh-TW" sz="1600" b="1" dirty="0" smtClean="0">
                <a:solidFill>
                  <a:srgbClr val="C00000"/>
                </a:solidFill>
                <a:latin typeface="Chiller" pitchFamily="82" charset="0"/>
              </a:rPr>
              <a:t>9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764621" y="6483076"/>
            <a:ext cx="370384" cy="352127"/>
          </a:xfrm>
        </p:spPr>
        <p:txBody>
          <a:bodyPr/>
          <a:lstStyle/>
          <a:p>
            <a:pPr algn="ctr"/>
            <a:r>
              <a:rPr lang="en-US" altLang="zh-TW" sz="1600" b="1" dirty="0" smtClean="0">
                <a:solidFill>
                  <a:srgbClr val="C00000"/>
                </a:solidFill>
                <a:latin typeface="Chiller" pitchFamily="82" charset="0"/>
              </a:rPr>
              <a:t>10</a:t>
            </a:r>
            <a:endParaRPr lang="zh-TW" altLang="en-US" sz="1600" b="1" dirty="0">
              <a:solidFill>
                <a:srgbClr val="C00000"/>
              </a:solidFill>
              <a:latin typeface="Chiller" pitchFamily="82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45" y="188640"/>
            <a:ext cx="4423606" cy="6165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0708" y="188640"/>
            <a:ext cx="4243913" cy="2642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2964774"/>
            <a:ext cx="2592288" cy="3870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09676050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r>
              <a:rPr lang="zh-TW" altLang="en-US" sz="48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第三章  市場環境分析</a:t>
            </a:r>
            <a:r>
              <a:rPr lang="en-US" altLang="zh-TW" sz="48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/>
            </a:r>
            <a:br>
              <a:rPr lang="en-US" altLang="zh-TW" sz="48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</a:br>
            <a:r>
              <a:rPr lang="en-US" altLang="zh-TW" sz="48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SWOT</a:t>
            </a:r>
            <a:endParaRPr lang="zh-TW" altLang="en-US" sz="4800" b="1" dirty="0">
              <a:latin typeface="Arial" pitchFamily="34" charset="0"/>
              <a:ea typeface="標楷體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39755358"/>
              </p:ext>
            </p:extLst>
          </p:nvPr>
        </p:nvGraphicFramePr>
        <p:xfrm>
          <a:off x="0" y="1082603"/>
          <a:ext cx="9036496" cy="614799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976044"/>
                <a:gridCol w="3048287"/>
                <a:gridCol w="3012165"/>
              </a:tblGrid>
              <a:tr h="2254593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TW" sz="2000" b="1" kern="100" baseline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內部環境</a:t>
                      </a:r>
                    </a:p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TW" sz="2000" b="1" kern="100" baseline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外部環境</a:t>
                      </a:r>
                      <a:endParaRPr lang="zh-TW" sz="2000" b="1" kern="100" baseline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zh-TW" altLang="en-US" sz="2000" kern="1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Ｓ</a:t>
                      </a:r>
                      <a:r>
                        <a:rPr lang="zh-TW" sz="2000" kern="1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：優勢</a:t>
                      </a:r>
                      <a:endParaRPr kumimoji="0" lang="zh-TW" altLang="zh-TW" sz="2000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</a:endParaRPr>
                    </a:p>
                    <a:p>
                      <a:pPr lvl="0"/>
                      <a:r>
                        <a:rPr kumimoji="0" lang="en-US" altLang="zh-TW" sz="20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 </a:t>
                      </a:r>
                      <a:r>
                        <a:rPr kumimoji="0" lang="en-US" altLang="zh-TW" sz="20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S1.</a:t>
                      </a:r>
                      <a:r>
                        <a:rPr kumimoji="0" lang="zh-TW" altLang="zh-TW" sz="2000" b="0" kern="1200" baseline="0" dirty="0" smtClean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</a:rPr>
                        <a:t>明確的風格區分</a:t>
                      </a:r>
                      <a:r>
                        <a:rPr kumimoji="0" lang="zh-TW" altLang="en-US" sz="2000" b="0" kern="1200" baseline="0" dirty="0" smtClean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</a:rPr>
                        <a:t>。</a:t>
                      </a:r>
                      <a:endParaRPr kumimoji="0" lang="zh-TW" altLang="zh-TW" sz="2000" b="0" kern="1200" baseline="0" dirty="0" smtClean="0">
                        <a:solidFill>
                          <a:srgbClr val="0066FF"/>
                        </a:solidFill>
                        <a:latin typeface="Arial" pitchFamily="34" charset="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 S2.</a:t>
                      </a:r>
                      <a:r>
                        <a:rPr kumimoji="0" lang="zh-TW" altLang="zh-TW" sz="20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銷售人員</a:t>
                      </a:r>
                      <a:r>
                        <a:rPr kumimoji="0" lang="zh-TW" altLang="zh-TW" sz="2000" b="0" kern="1200" baseline="0" dirty="0" smtClean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</a:rPr>
                        <a:t>具專業服裝搭配知識</a:t>
                      </a:r>
                      <a:r>
                        <a:rPr kumimoji="0" lang="zh-TW" altLang="en-US" sz="2000" b="0" kern="1200" baseline="0" dirty="0" smtClean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</a:rPr>
                        <a:t>。</a:t>
                      </a:r>
                      <a:endParaRPr kumimoji="0" lang="zh-TW" altLang="zh-TW" sz="2000" b="0" kern="1200" baseline="0" dirty="0" smtClean="0">
                        <a:solidFill>
                          <a:srgbClr val="0066FF"/>
                        </a:solidFill>
                        <a:latin typeface="Arial" pitchFamily="34" charset="0"/>
                        <a:ea typeface="標楷體" pitchFamily="65" charset="-120"/>
                      </a:endParaRPr>
                    </a:p>
                    <a:p>
                      <a:r>
                        <a:rPr kumimoji="0" lang="en-US" altLang="zh-TW" sz="20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 S3.</a:t>
                      </a:r>
                      <a:r>
                        <a:rPr kumimoji="0" lang="zh-TW" altLang="zh-TW" sz="20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藉</a:t>
                      </a:r>
                      <a:r>
                        <a:rPr kumimoji="0" lang="zh-TW" altLang="zh-TW" sz="2000" b="0" kern="1200" baseline="0" dirty="0" smtClean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</a:rPr>
                        <a:t>網路的行銷</a:t>
                      </a:r>
                      <a:r>
                        <a:rPr kumimoji="0" lang="zh-TW" altLang="zh-TW" sz="20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，增加本店知名度。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zh-TW" altLang="en-US" sz="2000" kern="100" baseline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Ｗ</a:t>
                      </a:r>
                      <a:r>
                        <a:rPr lang="zh-TW" sz="2000" kern="1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：</a:t>
                      </a:r>
                      <a:r>
                        <a:rPr lang="zh-TW" sz="2000" kern="100" baseline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劣勢</a:t>
                      </a:r>
                    </a:p>
                    <a:p>
                      <a:pPr lvl="0"/>
                      <a:r>
                        <a:rPr lang="en-US" sz="2000" kern="1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</a:t>
                      </a:r>
                      <a:r>
                        <a:rPr lang="en-US" sz="2000" b="0" kern="1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W1</a:t>
                      </a:r>
                      <a:r>
                        <a:rPr kumimoji="0" lang="zh-TW" altLang="zh-TW" sz="20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男性對服裝並無講究，</a:t>
                      </a:r>
                      <a:r>
                        <a:rPr kumimoji="0" lang="zh-TW" altLang="zh-TW" sz="2000" b="0" kern="1200" baseline="0" dirty="0" smtClean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</a:rPr>
                        <a:t>購買意願低</a:t>
                      </a:r>
                      <a:r>
                        <a:rPr kumimoji="0" lang="zh-TW" altLang="en-US" sz="2000" b="0" kern="1200" baseline="0" dirty="0" smtClean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</a:rPr>
                        <a:t>。</a:t>
                      </a:r>
                      <a:endParaRPr lang="zh-TW" sz="2000" b="0" kern="100" baseline="0" dirty="0">
                        <a:solidFill>
                          <a:srgbClr val="0066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  <a:p>
                      <a:pPr marL="0" marR="0" lvl="0" indent="127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W2</a:t>
                      </a:r>
                      <a:r>
                        <a:rPr kumimoji="0" lang="zh-TW" altLang="zh-TW" sz="2000" b="0" kern="1200" baseline="0" dirty="0" smtClean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</a:rPr>
                        <a:t>品牌曝光率低</a:t>
                      </a:r>
                      <a:r>
                        <a:rPr kumimoji="0" lang="zh-TW" altLang="en-US" sz="20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。</a:t>
                      </a:r>
                      <a:endParaRPr kumimoji="0" lang="zh-TW" altLang="zh-TW" sz="2000" b="0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6659">
                <a:tc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zh-TW" altLang="en-US" sz="2000" b="1" kern="100" baseline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Ｏ</a:t>
                      </a:r>
                      <a:r>
                        <a:rPr lang="zh-TW" sz="2000" b="1" kern="1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：機會</a:t>
                      </a:r>
                      <a:endParaRPr lang="en-US" sz="2000" b="1" kern="100" baseline="0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  <a:p>
                      <a:pPr marL="0" marR="0" lvl="0" indent="127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O1</a:t>
                      </a:r>
                      <a:r>
                        <a:rPr kumimoji="0" lang="zh-TW" altLang="zh-TW" sz="20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設置</a:t>
                      </a:r>
                      <a:r>
                        <a:rPr kumimoji="0" lang="zh-TW" altLang="zh-TW" sz="2000" kern="1200" baseline="0" dirty="0" smtClean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</a:rPr>
                        <a:t>網路平台</a:t>
                      </a:r>
                      <a:endParaRPr lang="zh-TW" sz="2000" kern="100" baseline="0" dirty="0">
                        <a:solidFill>
                          <a:srgbClr val="0066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en-US" sz="2000" kern="1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O2</a:t>
                      </a:r>
                      <a:r>
                        <a:rPr lang="zh-TW" altLang="en-US" sz="2000" kern="1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利用</a:t>
                      </a:r>
                      <a:r>
                        <a:rPr lang="zh-TW" altLang="en-US" sz="2000" kern="100" baseline="0" dirty="0" smtClean="0"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雜誌與網路</a:t>
                      </a:r>
                      <a:r>
                        <a:rPr kumimoji="0" lang="zh-TW" altLang="zh-TW" sz="20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，提升知名度。</a:t>
                      </a:r>
                      <a:endParaRPr lang="zh-TW" sz="2000" b="0" kern="100" baseline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000" kern="1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SO1 </a:t>
                      </a:r>
                      <a:r>
                        <a:rPr kumimoji="0" lang="zh-TW" altLang="zh-TW" sz="20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運用</a:t>
                      </a:r>
                      <a:r>
                        <a:rPr kumimoji="0" lang="zh-TW" altLang="zh-TW" sz="2000" kern="1200" baseline="0" dirty="0" smtClean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</a:rPr>
                        <a:t>專業服裝搭配</a:t>
                      </a:r>
                      <a:r>
                        <a:rPr kumimoji="0" lang="zh-TW" altLang="zh-TW" sz="20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打造顧客喜好</a:t>
                      </a:r>
                      <a:r>
                        <a:rPr kumimoji="0" lang="zh-TW" altLang="zh-TW" sz="2000" kern="1200" baseline="0" dirty="0" smtClean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</a:rPr>
                        <a:t>獨有風格品味</a:t>
                      </a:r>
                    </a:p>
                    <a:p>
                      <a:pPr lvl="0"/>
                      <a:r>
                        <a:rPr kumimoji="0" lang="en-US" altLang="zh-TW" sz="20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SO2 </a:t>
                      </a:r>
                      <a:r>
                        <a:rPr kumimoji="0" lang="zh-TW" altLang="zh-TW" sz="20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有</a:t>
                      </a:r>
                      <a:r>
                        <a:rPr kumimoji="0" lang="zh-TW" altLang="zh-TW" sz="2000" kern="1200" baseline="0" dirty="0" smtClean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</a:rPr>
                        <a:t>會員制度</a:t>
                      </a:r>
                      <a:r>
                        <a:rPr kumimoji="0" lang="zh-TW" altLang="zh-TW" sz="20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定期出版店內販售商品穿搭刊物給顧客參考。</a:t>
                      </a:r>
                    </a:p>
                    <a:p>
                      <a:pPr indent="127000" algn="l">
                        <a:spcAft>
                          <a:spcPts val="0"/>
                        </a:spcAft>
                      </a:pPr>
                      <a:endParaRPr lang="zh-TW" sz="2000" kern="100" baseline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en-US" sz="2000" kern="1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WO1 </a:t>
                      </a:r>
                      <a:r>
                        <a:rPr kumimoji="0" lang="zh-TW" altLang="zh-TW" sz="20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與</a:t>
                      </a:r>
                      <a:r>
                        <a:rPr kumimoji="0" lang="zh-TW" altLang="zh-TW" sz="2000" kern="1200" baseline="0" dirty="0" smtClean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</a:rPr>
                        <a:t>流行穿搭</a:t>
                      </a:r>
                      <a:r>
                        <a:rPr kumimoji="0" lang="zh-TW" altLang="zh-TW" sz="20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相關的名人合作，提昇男性對服飾的購買意願</a:t>
                      </a:r>
                      <a:r>
                        <a:rPr kumimoji="0" lang="zh-TW" altLang="en-US" sz="20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。</a:t>
                      </a:r>
                      <a:r>
                        <a:rPr kumimoji="0" lang="en-US" altLang="zh-TW" sz="20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 </a:t>
                      </a:r>
                      <a:endParaRPr lang="zh-TW" sz="2000" kern="100" baseline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64597">
                <a:tc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zh-TW" altLang="en-US" sz="2000" b="1" kern="100" baseline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Ｔ</a:t>
                      </a:r>
                      <a:r>
                        <a:rPr lang="zh-TW" sz="2000" b="1" kern="1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：</a:t>
                      </a:r>
                      <a:r>
                        <a:rPr lang="zh-TW" sz="2000" b="1" kern="100" baseline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威脅</a:t>
                      </a:r>
                    </a:p>
                    <a:p>
                      <a:pPr lvl="0"/>
                      <a:r>
                        <a:rPr lang="en-US" sz="2000" kern="1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T1</a:t>
                      </a:r>
                      <a:r>
                        <a:rPr kumimoji="0" lang="zh-TW" altLang="zh-TW" sz="20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各大</a:t>
                      </a:r>
                      <a:r>
                        <a:rPr kumimoji="0" lang="zh-TW" altLang="zh-TW" sz="2000" kern="1200" baseline="0" dirty="0" smtClean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</a:rPr>
                        <a:t>知名品牌</a:t>
                      </a:r>
                      <a:r>
                        <a:rPr kumimoji="0" lang="zh-TW" altLang="zh-TW" sz="20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的搶攻</a:t>
                      </a:r>
                    </a:p>
                    <a:p>
                      <a:r>
                        <a:rPr lang="en-US" altLang="zh-TW" sz="2000" kern="1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T2</a:t>
                      </a:r>
                      <a:r>
                        <a:rPr kumimoji="0" lang="zh-TW" altLang="zh-TW" sz="20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設都市鬧區，</a:t>
                      </a:r>
                      <a:r>
                        <a:rPr kumimoji="0" lang="zh-TW" altLang="zh-TW" sz="2000" kern="1200" baseline="0" dirty="0" smtClean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</a:rPr>
                        <a:t>競爭者多</a:t>
                      </a:r>
                      <a:r>
                        <a:rPr kumimoji="0" lang="zh-TW" altLang="en-US" sz="2000" kern="1200" baseline="0" dirty="0" smtClean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</a:rPr>
                        <a:t>，</a:t>
                      </a:r>
                      <a:r>
                        <a:rPr kumimoji="0" lang="zh-TW" altLang="zh-TW" sz="2000" kern="1200" baseline="0" dirty="0" smtClean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</a:rPr>
                        <a:t>同行競爭大</a:t>
                      </a:r>
                      <a:endParaRPr lang="zh-TW" sz="2000" kern="100" baseline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  <a:p>
                      <a:pPr indent="127000" algn="l">
                        <a:spcAft>
                          <a:spcPts val="0"/>
                        </a:spcAft>
                      </a:pPr>
                      <a:endParaRPr lang="zh-TW" sz="2000" b="0" kern="100" baseline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en-US" sz="2000" kern="1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ST1 </a:t>
                      </a:r>
                      <a:r>
                        <a:rPr kumimoji="0" lang="zh-TW" altLang="zh-TW" sz="20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鎖定消費族群，</a:t>
                      </a:r>
                      <a:r>
                        <a:rPr kumimoji="0" lang="zh-TW" altLang="zh-TW" sz="2000" kern="1200" baseline="0" dirty="0" smtClean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</a:rPr>
                        <a:t>打促銷戰</a:t>
                      </a:r>
                      <a:r>
                        <a:rPr kumimoji="0" lang="zh-TW" altLang="zh-TW" sz="20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，維持市場穩定度。</a:t>
                      </a:r>
                      <a:endParaRPr lang="zh-TW" sz="2000" kern="100" baseline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WT1 </a:t>
                      </a:r>
                      <a:r>
                        <a:rPr kumimoji="0" lang="zh-TW" altLang="zh-TW" sz="2000" kern="1200" baseline="0" dirty="0" smtClean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</a:rPr>
                        <a:t>自行設計打版製作</a:t>
                      </a:r>
                      <a:r>
                        <a:rPr kumimoji="0" lang="zh-TW" altLang="zh-TW" sz="20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自我品牌獨家商品，限量生產，提高</a:t>
                      </a:r>
                      <a:r>
                        <a:rPr kumimoji="0" lang="zh-TW" altLang="zh-TW" sz="2000" kern="1200" baseline="0" dirty="0" smtClean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</a:rPr>
                        <a:t>獨特性</a:t>
                      </a:r>
                      <a:r>
                        <a:rPr kumimoji="0" lang="zh-TW" altLang="zh-TW" sz="20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和同行做出</a:t>
                      </a:r>
                      <a:r>
                        <a:rPr kumimoji="0" lang="zh-TW" altLang="zh-TW" sz="2000" kern="1200" baseline="0" dirty="0" smtClean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</a:rPr>
                        <a:t>區隔</a:t>
                      </a:r>
                      <a:r>
                        <a:rPr kumimoji="0" lang="zh-TW" altLang="en-US" sz="20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。</a:t>
                      </a:r>
                      <a:endParaRPr kumimoji="0" lang="zh-TW" altLang="zh-TW" sz="2000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</a:endParaRPr>
                    </a:p>
                    <a:p>
                      <a:pPr indent="304800" algn="l"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 </a:t>
                      </a:r>
                      <a:endParaRPr lang="zh-TW" sz="2000" kern="100" baseline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629600" y="6425952"/>
            <a:ext cx="514400" cy="432048"/>
          </a:xfrm>
        </p:spPr>
        <p:txBody>
          <a:bodyPr/>
          <a:lstStyle/>
          <a:p>
            <a:pPr algn="ctr"/>
            <a:r>
              <a:rPr lang="en-US" altLang="zh-TW" sz="1600" b="1" dirty="0" smtClean="0">
                <a:solidFill>
                  <a:srgbClr val="C00000"/>
                </a:solidFill>
                <a:latin typeface="Chiller" pitchFamily="82" charset="0"/>
              </a:rPr>
              <a:t>11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13384"/>
          </a:xfrm>
        </p:spPr>
        <p:txBody>
          <a:bodyPr>
            <a:noAutofit/>
          </a:bodyPr>
          <a:lstStyle/>
          <a:p>
            <a:r>
              <a:rPr lang="zh-TW" altLang="en-US" sz="48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第三章  市場環境分析</a:t>
            </a:r>
            <a:r>
              <a:rPr lang="en-US" altLang="zh-TW" sz="48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/>
            </a:r>
            <a:br>
              <a:rPr lang="en-US" altLang="zh-TW" sz="48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</a:br>
            <a:r>
              <a:rPr lang="zh-TW" altLang="en-US" sz="48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波特五力</a:t>
            </a:r>
            <a:endParaRPr lang="zh-TW" altLang="en-US" sz="4800" dirty="0">
              <a:latin typeface="Arial" pitchFamily="34" charset="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8596648"/>
              </p:ext>
            </p:extLst>
          </p:nvPr>
        </p:nvGraphicFramePr>
        <p:xfrm>
          <a:off x="3854" y="1196751"/>
          <a:ext cx="9032642" cy="566895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516321"/>
                <a:gridCol w="4516321"/>
              </a:tblGrid>
              <a:tr h="1160496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kumimoji="0" lang="zh-TW" altLang="zh-TW" sz="2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  <a:cs typeface="+mn-cs"/>
                        </a:rPr>
                        <a:t>供應商的議價能力</a:t>
                      </a:r>
                      <a:endParaRPr lang="zh-TW" sz="2400" b="1" kern="100" baseline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kumimoji="0" lang="zh-TW" altLang="zh-TW" sz="24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  <a:cs typeface="+mn-cs"/>
                        </a:rPr>
                        <a:t>供應商提供</a:t>
                      </a:r>
                      <a:r>
                        <a:rPr kumimoji="0" lang="zh-TW" altLang="zh-TW" sz="2400" b="0" kern="1200" baseline="0" dirty="0" smtClean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  <a:cs typeface="+mn-cs"/>
                        </a:rPr>
                        <a:t>以量取勝</a:t>
                      </a:r>
                      <a:r>
                        <a:rPr kumimoji="0" lang="zh-TW" altLang="zh-TW" sz="24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  <a:cs typeface="+mn-cs"/>
                        </a:rPr>
                        <a:t>才可能壓低價格。</a:t>
                      </a:r>
                      <a:endParaRPr lang="zh-TW" sz="2400" b="0" kern="100" baseline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27115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kumimoji="0" lang="zh-TW" altLang="zh-TW" sz="2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  <a:cs typeface="+mn-cs"/>
                        </a:rPr>
                        <a:t>購買者的議價能力</a:t>
                      </a:r>
                      <a:endParaRPr lang="zh-TW" sz="2400" b="1" kern="100" baseline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kumimoji="0" lang="zh-TW" altLang="zh-TW" sz="24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  <a:cs typeface="+mn-cs"/>
                        </a:rPr>
                        <a:t>消費者覺得貴，可以在購買時去</a:t>
                      </a:r>
                      <a:r>
                        <a:rPr kumimoji="0" lang="zh-TW" altLang="zh-TW" sz="2400" kern="1200" baseline="0" dirty="0" smtClean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  <a:cs typeface="+mn-cs"/>
                        </a:rPr>
                        <a:t>殺價或減價</a:t>
                      </a:r>
                      <a:r>
                        <a:rPr kumimoji="0" lang="zh-TW" altLang="en-US" sz="2400" kern="1200" baseline="0" dirty="0" smtClean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  <a:cs typeface="+mn-cs"/>
                        </a:rPr>
                        <a:t>。</a:t>
                      </a:r>
                      <a:endParaRPr lang="zh-TW" sz="2400" b="0" kern="100" baseline="0" dirty="0">
                        <a:solidFill>
                          <a:srgbClr val="0066FF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27115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kumimoji="0" lang="zh-TW" altLang="zh-TW" sz="2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  <a:cs typeface="+mn-cs"/>
                        </a:rPr>
                        <a:t>新進入者的威脅</a:t>
                      </a:r>
                      <a:endParaRPr lang="zh-TW" sz="2400" b="1" kern="100" baseline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kumimoji="0" lang="zh-TW" altLang="zh-TW" sz="24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  <a:cs typeface="+mn-cs"/>
                        </a:rPr>
                        <a:t>像是知名樂團的</a:t>
                      </a:r>
                      <a:r>
                        <a:rPr kumimoji="0" lang="zh-TW" altLang="zh-TW" sz="2400" kern="1200" baseline="0" dirty="0" smtClean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  <a:cs typeface="+mn-cs"/>
                        </a:rPr>
                        <a:t>嘻哈風</a:t>
                      </a:r>
                      <a:r>
                        <a:rPr kumimoji="0" lang="zh-TW" altLang="zh-TW" sz="24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  <a:cs typeface="+mn-cs"/>
                        </a:rPr>
                        <a:t>，李大仁好男人</a:t>
                      </a:r>
                      <a:r>
                        <a:rPr kumimoji="0" lang="zh-TW" altLang="zh-TW" sz="2400" kern="1200" baseline="0" dirty="0" smtClean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  <a:cs typeface="+mn-cs"/>
                        </a:rPr>
                        <a:t>英倫風</a:t>
                      </a:r>
                      <a:r>
                        <a:rPr kumimoji="0" lang="zh-TW" altLang="en-US" sz="24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  <a:cs typeface="+mn-cs"/>
                        </a:rPr>
                        <a:t>。</a:t>
                      </a:r>
                      <a:endParaRPr lang="zh-TW" sz="2400" b="0" kern="100" baseline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27115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kumimoji="0" lang="zh-TW" altLang="zh-TW" sz="2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  <a:cs typeface="+mn-cs"/>
                        </a:rPr>
                        <a:t>替代品的威脅</a:t>
                      </a:r>
                      <a:endParaRPr lang="zh-TW" sz="2400" b="1" kern="100" baseline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127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24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  <a:cs typeface="+mn-cs"/>
                        </a:rPr>
                        <a:t>購買</a:t>
                      </a:r>
                      <a:r>
                        <a:rPr kumimoji="0" lang="zh-TW" altLang="zh-TW" sz="2400" kern="1200" baseline="0" dirty="0" smtClean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  <a:cs typeface="+mn-cs"/>
                        </a:rPr>
                        <a:t>素</a:t>
                      </a:r>
                      <a:r>
                        <a:rPr kumimoji="0" lang="en-US" altLang="zh-TW" sz="2400" kern="1200" baseline="0" dirty="0" smtClean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  <a:cs typeface="+mn-cs"/>
                        </a:rPr>
                        <a:t>T</a:t>
                      </a:r>
                      <a:r>
                        <a:rPr kumimoji="0" lang="zh-TW" altLang="zh-TW" sz="2400" kern="1200" baseline="0" dirty="0" smtClean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  <a:cs typeface="+mn-cs"/>
                        </a:rPr>
                        <a:t>或是</a:t>
                      </a:r>
                      <a:r>
                        <a:rPr kumimoji="0" lang="en-US" altLang="zh-TW" sz="2400" kern="1200" baseline="0" dirty="0" smtClean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  <a:cs typeface="+mn-cs"/>
                        </a:rPr>
                        <a:t>POLO</a:t>
                      </a:r>
                      <a:r>
                        <a:rPr kumimoji="0" lang="zh-TW" altLang="zh-TW" sz="2400" kern="1200" baseline="0" dirty="0" smtClean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  <a:cs typeface="+mn-cs"/>
                        </a:rPr>
                        <a:t>杉與一般襯衫。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27115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kumimoji="0" lang="zh-TW" altLang="zh-TW" sz="2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  <a:cs typeface="+mn-cs"/>
                        </a:rPr>
                        <a:t>同業競爭者的競爭程度</a:t>
                      </a:r>
                      <a:endParaRPr lang="zh-TW" sz="2400" b="1" kern="100" baseline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kumimoji="0" lang="zh-TW" altLang="zh-TW" sz="24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  <a:cs typeface="+mn-cs"/>
                        </a:rPr>
                        <a:t>在同業競爭上優勢就是品牌的</a:t>
                      </a:r>
                      <a:r>
                        <a:rPr kumimoji="0" lang="zh-TW" altLang="zh-TW" sz="2400" kern="1200" baseline="0" dirty="0" smtClean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  <a:cs typeface="+mn-cs"/>
                        </a:rPr>
                        <a:t>名聲與評價</a:t>
                      </a:r>
                      <a:endParaRPr lang="zh-TW" sz="2400" b="0" kern="100" baseline="0" dirty="0">
                        <a:solidFill>
                          <a:srgbClr val="0066FF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629600" y="6425952"/>
            <a:ext cx="514400" cy="432048"/>
          </a:xfrm>
        </p:spPr>
        <p:txBody>
          <a:bodyPr/>
          <a:lstStyle/>
          <a:p>
            <a:pPr algn="ctr"/>
            <a:r>
              <a:rPr lang="en-US" altLang="zh-TW" sz="1600" b="1" dirty="0" smtClean="0">
                <a:solidFill>
                  <a:srgbClr val="C00000"/>
                </a:solidFill>
                <a:latin typeface="Chiller" pitchFamily="82" charset="0"/>
              </a:rPr>
              <a:t>12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701608" y="6381750"/>
            <a:ext cx="442392" cy="476250"/>
          </a:xfrm>
        </p:spPr>
        <p:txBody>
          <a:bodyPr/>
          <a:lstStyle/>
          <a:p>
            <a:pPr algn="ctr"/>
            <a:r>
              <a:rPr lang="en-US" altLang="zh-TW" sz="1600" b="1" dirty="0" smtClean="0">
                <a:solidFill>
                  <a:srgbClr val="C00000"/>
                </a:solidFill>
                <a:latin typeface="Chiller" pitchFamily="82" charset="0"/>
              </a:rPr>
              <a:t>13</a:t>
            </a:r>
            <a:endParaRPr lang="zh-TW" altLang="en-US" sz="1600" b="1" dirty="0">
              <a:solidFill>
                <a:srgbClr val="C00000"/>
              </a:solidFill>
              <a:latin typeface="Chiller" pitchFamily="82" charset="0"/>
            </a:endParaRPr>
          </a:p>
        </p:txBody>
      </p:sp>
      <p:pic>
        <p:nvPicPr>
          <p:cNvPr id="5" name="圖片 4" descr="嘻哈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9368"/>
            <a:ext cx="4104456" cy="5688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 descr="嘻哈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57055">
            <a:off x="4443054" y="342732"/>
            <a:ext cx="4176227" cy="5924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英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9504" y="1112361"/>
            <a:ext cx="4464496" cy="57456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701608" y="6381750"/>
            <a:ext cx="442392" cy="476250"/>
          </a:xfrm>
        </p:spPr>
        <p:txBody>
          <a:bodyPr/>
          <a:lstStyle/>
          <a:p>
            <a:pPr algn="ctr"/>
            <a:r>
              <a:rPr lang="en-US" altLang="zh-TW" sz="1600" b="1" dirty="0" smtClean="0">
                <a:solidFill>
                  <a:srgbClr val="C00000"/>
                </a:solidFill>
                <a:latin typeface="Chiller" pitchFamily="82" charset="0"/>
              </a:rPr>
              <a:t>14</a:t>
            </a:r>
            <a:endParaRPr lang="zh-TW" altLang="en-US" sz="1600" b="1" dirty="0">
              <a:solidFill>
                <a:srgbClr val="C00000"/>
              </a:solidFill>
              <a:latin typeface="Chiller" pitchFamily="82" charset="0"/>
            </a:endParaRPr>
          </a:p>
        </p:txBody>
      </p:sp>
      <p:pic>
        <p:nvPicPr>
          <p:cNvPr id="4" name="圖片 3" descr="英倫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55572">
            <a:off x="294548" y="187876"/>
            <a:ext cx="4062197" cy="6093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87188680"/>
              </p:ext>
            </p:extLst>
          </p:nvPr>
        </p:nvGraphicFramePr>
        <p:xfrm>
          <a:off x="-1" y="1124744"/>
          <a:ext cx="9144000" cy="573325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059833"/>
                <a:gridCol w="3036167"/>
                <a:gridCol w="3048000"/>
              </a:tblGrid>
              <a:tr h="607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오</a:t>
                      </a:r>
                      <a:r>
                        <a:rPr lang="en-US" sz="1800" kern="100" dirty="0"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O</a:t>
                      </a:r>
                      <a:r>
                        <a:rPr lang="zh-TW" sz="1800" kern="100" dirty="0"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服飾</a:t>
                      </a:r>
                      <a:endParaRPr lang="zh-TW" sz="1800" kern="100" dirty="0">
                        <a:solidFill>
                          <a:srgbClr val="00206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韓式</a:t>
                      </a:r>
                      <a:r>
                        <a:rPr lang="zh-TW" sz="1800" kern="100" dirty="0" smtClean="0"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作風</a:t>
                      </a:r>
                      <a:endParaRPr lang="en-US" altLang="zh-TW" sz="1800" kern="100" dirty="0" smtClean="0">
                        <a:solidFill>
                          <a:srgbClr val="00206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(</a:t>
                      </a:r>
                      <a:r>
                        <a:rPr lang="zh-TW" altLang="en-US" sz="1800" kern="100" dirty="0" smtClean="0"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網路商店</a:t>
                      </a:r>
                      <a:r>
                        <a:rPr lang="en-US" altLang="zh-TW" sz="1800" kern="100" dirty="0" smtClean="0"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</a:t>
                      </a:r>
                      <a:endParaRPr lang="zh-TW" sz="1800" kern="100" dirty="0">
                        <a:solidFill>
                          <a:srgbClr val="00206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五分埔商圈店面日韓男裝</a:t>
                      </a:r>
                      <a:endParaRPr lang="zh-TW" sz="1800" kern="100">
                        <a:solidFill>
                          <a:srgbClr val="00206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802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r>
                        <a:rPr lang="zh-TW" sz="1800" kern="100" dirty="0" smtClean="0"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實體</a:t>
                      </a:r>
                      <a:r>
                        <a:rPr lang="zh-TW" sz="1800" kern="100" dirty="0"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門市具有專業親和服裝師服務顧客穿搭資訊，有了服裝搭配師的專業搭衣技巧讓顧客買衣不怕沒頭緒，買到不好搭的衣服</a:t>
                      </a:r>
                      <a:r>
                        <a:rPr lang="zh-TW" sz="1800" kern="100" dirty="0" smtClean="0"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en-US" altLang="zh-TW" sz="1800" kern="100" dirty="0" smtClean="0">
                        <a:solidFill>
                          <a:srgbClr val="00206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r>
                        <a:rPr lang="zh-TW" sz="1800" kern="100" dirty="0" smtClean="0"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無</a:t>
                      </a:r>
                      <a:r>
                        <a:rPr lang="zh-TW" sz="1800" kern="100" dirty="0"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實體門市，頭次購買的顧客無法實際了解衣服，客服回答相關商品問題無法真正解決顧客穿搭上的問題。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lang="zh-TW" sz="1800" kern="100" dirty="0">
                        <a:solidFill>
                          <a:srgbClr val="00206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baseline="0" dirty="0" smtClean="0"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r>
                        <a:rPr lang="zh-TW" sz="1800" kern="100" dirty="0" smtClean="0"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實體</a:t>
                      </a:r>
                      <a:r>
                        <a:rPr lang="zh-TW" sz="1800" kern="100" dirty="0"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門市有店員，但店員不會依照顧客喜好及合適度去做介紹，大推新款及熱賣商品。</a:t>
                      </a:r>
                      <a:endParaRPr lang="zh-TW" sz="1800" kern="100" dirty="0">
                        <a:solidFill>
                          <a:srgbClr val="00206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72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r>
                        <a:rPr lang="zh-TW" sz="1800" kern="100" dirty="0" smtClean="0"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提供</a:t>
                      </a:r>
                      <a:r>
                        <a:rPr lang="zh-TW" sz="1800" kern="100" dirty="0"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更衣間讓顧客直接體驗也可以買到合適的尺寸</a:t>
                      </a:r>
                      <a:r>
                        <a:rPr lang="zh-TW" sz="1800" kern="100" dirty="0" smtClean="0"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en-US" altLang="zh-TW" sz="1800" kern="100" dirty="0" smtClean="0">
                        <a:solidFill>
                          <a:srgbClr val="00206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solidFill>
                          <a:srgbClr val="00206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無法讓顧客試穿。</a:t>
                      </a:r>
                      <a:endParaRPr lang="zh-TW" sz="1800" kern="100" dirty="0">
                        <a:solidFill>
                          <a:srgbClr val="00206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無法讓顧客試穿。</a:t>
                      </a:r>
                      <a:endParaRPr lang="zh-TW" sz="1800" kern="100">
                        <a:solidFill>
                          <a:srgbClr val="00206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7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風格多樣且明確區分一目暸然。</a:t>
                      </a:r>
                      <a:endParaRPr lang="zh-TW" sz="1800" kern="100" dirty="0">
                        <a:solidFill>
                          <a:srgbClr val="00206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單一風格。</a:t>
                      </a:r>
                      <a:endParaRPr lang="zh-TW" sz="1800" kern="100" dirty="0">
                        <a:solidFill>
                          <a:srgbClr val="00206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風格多樣且無明確區分。</a:t>
                      </a:r>
                      <a:endParaRPr lang="zh-TW" sz="1800" kern="100" dirty="0">
                        <a:solidFill>
                          <a:srgbClr val="00206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8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r>
                        <a:rPr lang="zh-TW" sz="1800" kern="100" dirty="0" smtClean="0"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實體</a:t>
                      </a:r>
                      <a:r>
                        <a:rPr lang="zh-TW" sz="1800" kern="100" dirty="0"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與網路同時販售，提供顧客多元購物。</a:t>
                      </a:r>
                      <a:endParaRPr lang="zh-TW" sz="1800" kern="100" dirty="0">
                        <a:solidFill>
                          <a:srgbClr val="00206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只有網路販售。</a:t>
                      </a:r>
                      <a:endParaRPr lang="zh-TW" sz="1800" kern="100" dirty="0">
                        <a:solidFill>
                          <a:srgbClr val="00206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大多只有實體店面。</a:t>
                      </a:r>
                      <a:endParaRPr lang="zh-TW" sz="1800" kern="100" dirty="0">
                        <a:solidFill>
                          <a:srgbClr val="00206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01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r>
                        <a:rPr lang="zh-TW" sz="1800" kern="100" dirty="0" smtClean="0"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商品</a:t>
                      </a:r>
                      <a:r>
                        <a:rPr lang="zh-TW" sz="1800" kern="100" dirty="0"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與名人</a:t>
                      </a:r>
                      <a:r>
                        <a:rPr lang="en-US" sz="1800" kern="100" dirty="0"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or</a:t>
                      </a:r>
                      <a:r>
                        <a:rPr lang="zh-TW" sz="1800" kern="100" dirty="0"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知名模特兒合作讓店面增加知名度又更加提升時尚質感。</a:t>
                      </a:r>
                      <a:endParaRPr lang="zh-TW" sz="1800" kern="100" dirty="0">
                        <a:solidFill>
                          <a:srgbClr val="00206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r>
                        <a:rPr lang="zh-TW" sz="1800" kern="100" dirty="0" smtClean="0"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商品</a:t>
                      </a:r>
                      <a:r>
                        <a:rPr lang="zh-TW" sz="1800" kern="100" dirty="0"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和模特兒合作拍攝照片，提供顧客穿搭照。</a:t>
                      </a:r>
                      <a:endParaRPr lang="zh-TW" sz="1800" kern="100" dirty="0">
                        <a:solidFill>
                          <a:srgbClr val="00206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無任何合作名人</a:t>
                      </a:r>
                      <a:r>
                        <a:rPr lang="en-US" sz="1800" kern="100" dirty="0"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or</a:t>
                      </a:r>
                      <a:r>
                        <a:rPr lang="zh-TW" sz="1800" kern="100" dirty="0"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模特兒穿搭照。</a:t>
                      </a:r>
                      <a:endParaRPr lang="zh-TW" sz="1800" kern="100" dirty="0">
                        <a:solidFill>
                          <a:srgbClr val="00206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16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剛起步知名度低。</a:t>
                      </a:r>
                      <a:endParaRPr lang="zh-TW" sz="1800" kern="100" dirty="0">
                        <a:solidFill>
                          <a:srgbClr val="00206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網路知名度高。</a:t>
                      </a:r>
                      <a:endParaRPr lang="zh-TW" sz="1800" kern="100" dirty="0">
                        <a:solidFill>
                          <a:srgbClr val="00206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知名度中。</a:t>
                      </a:r>
                      <a:endParaRPr lang="zh-TW" sz="1800" kern="100" dirty="0">
                        <a:solidFill>
                          <a:srgbClr val="00206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</a:tbl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0" y="-387424"/>
            <a:ext cx="9144000" cy="1800200"/>
          </a:xfrm>
        </p:spPr>
        <p:txBody>
          <a:bodyPr/>
          <a:lstStyle/>
          <a:p>
            <a:r>
              <a:rPr lang="zh-TW" altLang="en-US" sz="48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第三章  市場環境分析</a:t>
            </a:r>
            <a:r>
              <a:rPr lang="en-US" altLang="zh-TW" sz="48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/>
            </a:r>
            <a:br>
              <a:rPr lang="en-US" altLang="zh-TW" sz="48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</a:br>
            <a:r>
              <a:rPr lang="zh-TW" altLang="en-US" sz="40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競爭者分析</a:t>
            </a:r>
            <a:endParaRPr lang="zh-TW" altLang="en-US" sz="4000" dirty="0">
              <a:latin typeface="Arial" pitchFamily="34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701608" y="6362168"/>
            <a:ext cx="442392" cy="476250"/>
          </a:xfrm>
        </p:spPr>
        <p:txBody>
          <a:bodyPr/>
          <a:lstStyle/>
          <a:p>
            <a:pPr algn="ctr"/>
            <a:r>
              <a:rPr lang="en-US" altLang="zh-TW" sz="1600" b="1" dirty="0" smtClean="0">
                <a:solidFill>
                  <a:srgbClr val="FF0000"/>
                </a:solidFill>
                <a:latin typeface="Chiller" pitchFamily="82" charset="0"/>
              </a:rPr>
              <a:t>15</a:t>
            </a:r>
            <a:endParaRPr lang="zh-TW" altLang="en-US" sz="1600" b="1" dirty="0">
              <a:solidFill>
                <a:srgbClr val="FF0000"/>
              </a:solidFill>
              <a:latin typeface="Chiller" pitchFamily="8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07906"/>
            <a:ext cx="360040" cy="34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847" y="3733165"/>
            <a:ext cx="382721" cy="36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5104"/>
            <a:ext cx="382721" cy="36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085184"/>
            <a:ext cx="388142" cy="37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021288"/>
            <a:ext cx="360040" cy="34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453336"/>
            <a:ext cx="421525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98984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第四章   行銷策略</a:t>
            </a:r>
            <a:endParaRPr lang="zh-TW" altLang="en-US" sz="4800" b="1" dirty="0">
              <a:latin typeface="Arial" pitchFamily="34" charset="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29420902"/>
              </p:ext>
            </p:extLst>
          </p:nvPr>
        </p:nvGraphicFramePr>
        <p:xfrm>
          <a:off x="179512" y="1124744"/>
          <a:ext cx="8712966" cy="549961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904322"/>
                <a:gridCol w="2904322"/>
                <a:gridCol w="2904322"/>
              </a:tblGrid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區隔變數</a:t>
                      </a:r>
                      <a:endParaRPr lang="zh-TW" sz="24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115241" marR="1152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展開項目</a:t>
                      </a:r>
                      <a:endParaRPr lang="zh-TW" sz="24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115241" marR="1152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baseline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消費者特徵</a:t>
                      </a:r>
                      <a:endParaRPr lang="zh-TW" sz="2400" kern="100" baseline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115241" marR="115241" marT="0" marB="0"/>
                </a:tc>
              </a:tr>
              <a:tr h="59886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地理性變數</a:t>
                      </a:r>
                      <a:endParaRPr lang="zh-TW" sz="24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115241" marR="115241" marT="0" marB="0">
                    <a:solidFill>
                      <a:srgbClr val="FCBC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區域</a:t>
                      </a:r>
                      <a:endParaRPr lang="zh-TW" sz="24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115241" marR="115241" marT="0" marB="0">
                    <a:solidFill>
                      <a:srgbClr val="FCBC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台北市</a:t>
                      </a:r>
                      <a:endParaRPr lang="zh-TW" sz="24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115241" marR="115241" marT="0" marB="0">
                    <a:solidFill>
                      <a:srgbClr val="FCBCDC">
                        <a:alpha val="20000"/>
                      </a:srgbClr>
                    </a:solidFill>
                  </a:tcPr>
                </a:tc>
              </a:tr>
              <a:tr h="5988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地區</a:t>
                      </a:r>
                      <a:endParaRPr lang="zh-TW" sz="24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115241" marR="1152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大安</a:t>
                      </a:r>
                      <a:r>
                        <a:rPr lang="zh-TW" sz="2400" kern="1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區</a:t>
                      </a:r>
                      <a:endParaRPr lang="zh-TW" sz="24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115241" marR="115241" marT="0" marB="0"/>
                </a:tc>
              </a:tr>
              <a:tr h="59886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人口統計變數</a:t>
                      </a:r>
                      <a:endParaRPr lang="zh-TW" sz="24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115241" marR="115241" marT="0" marB="0">
                    <a:solidFill>
                      <a:srgbClr val="FCBC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年齡</a:t>
                      </a:r>
                      <a:endParaRPr lang="zh-TW" sz="24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115241" marR="115241" marT="0" marB="0">
                    <a:solidFill>
                      <a:srgbClr val="FCBC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18</a:t>
                      </a:r>
                      <a:r>
                        <a:rPr lang="zh-TW" sz="24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～</a:t>
                      </a:r>
                      <a:r>
                        <a:rPr lang="en-US" sz="24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45</a:t>
                      </a:r>
                      <a:endParaRPr lang="zh-TW" sz="24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115241" marR="115241" marT="0" marB="0">
                    <a:solidFill>
                      <a:srgbClr val="FCBCDC">
                        <a:alpha val="20000"/>
                      </a:srgbClr>
                    </a:solidFill>
                  </a:tcPr>
                </a:tc>
              </a:tr>
              <a:tr h="5988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性別</a:t>
                      </a:r>
                      <a:endParaRPr lang="zh-TW" sz="24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115241" marR="1152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男性</a:t>
                      </a:r>
                      <a:endParaRPr lang="zh-TW" sz="24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115241" marR="115241" marT="0" marB="0"/>
                </a:tc>
              </a:tr>
              <a:tr h="59886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心理特性變數</a:t>
                      </a:r>
                      <a:endParaRPr lang="zh-TW" sz="24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115241" marR="115241" marT="0" marB="0">
                    <a:solidFill>
                      <a:srgbClr val="FCBC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需求</a:t>
                      </a:r>
                      <a:endParaRPr lang="zh-TW" sz="24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115241" marR="115241" marT="0" marB="0">
                    <a:solidFill>
                      <a:srgbClr val="FCBC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自我價值</a:t>
                      </a:r>
                      <a:endParaRPr lang="zh-TW" sz="24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115241" marR="115241" marT="0" marB="0">
                    <a:solidFill>
                      <a:srgbClr val="FCBCDC">
                        <a:alpha val="20000"/>
                      </a:srgbClr>
                    </a:solidFill>
                  </a:tcPr>
                </a:tc>
              </a:tr>
              <a:tr h="5988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人格</a:t>
                      </a:r>
                      <a:endParaRPr lang="zh-TW" sz="24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115241" marR="1152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自我風格</a:t>
                      </a:r>
                      <a:endParaRPr lang="zh-TW" sz="24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115241" marR="115241" marT="0" marB="0"/>
                </a:tc>
              </a:tr>
              <a:tr h="5988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收入</a:t>
                      </a:r>
                      <a:endParaRPr lang="zh-TW" sz="24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115241" marR="115241" marT="0" marB="0">
                    <a:solidFill>
                      <a:srgbClr val="FCBC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20,000</a:t>
                      </a:r>
                      <a:r>
                        <a:rPr lang="zh-TW" sz="24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元</a:t>
                      </a:r>
                      <a:r>
                        <a:rPr lang="en-US" sz="24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-50,000</a:t>
                      </a:r>
                      <a:r>
                        <a:rPr lang="zh-TW" sz="24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元</a:t>
                      </a:r>
                      <a:r>
                        <a:rPr lang="en-US" sz="24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(</a:t>
                      </a:r>
                      <a:r>
                        <a:rPr lang="zh-TW" sz="24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台幣</a:t>
                      </a:r>
                      <a:r>
                        <a:rPr lang="en-US" sz="24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)</a:t>
                      </a:r>
                      <a:endParaRPr lang="zh-TW" sz="24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115241" marR="115241" marT="0" marB="0">
                    <a:solidFill>
                      <a:srgbClr val="FCBCDC">
                        <a:alpha val="20000"/>
                      </a:srgbClr>
                    </a:solidFill>
                  </a:tcPr>
                </a:tc>
              </a:tr>
              <a:tr h="5988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baseline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文化變數</a:t>
                      </a:r>
                      <a:endParaRPr lang="zh-TW" sz="2400" kern="100" baseline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115241" marR="1152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文化</a:t>
                      </a:r>
                      <a:endParaRPr lang="zh-TW" sz="24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115241" marR="1152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日韓風格</a:t>
                      </a:r>
                      <a:endParaRPr lang="zh-TW" sz="24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115241" marR="115241" marT="0" marB="0"/>
                </a:tc>
              </a:tr>
            </a:tbl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29600" y="6418461"/>
            <a:ext cx="514400" cy="439539"/>
          </a:xfrm>
        </p:spPr>
        <p:txBody>
          <a:bodyPr/>
          <a:lstStyle/>
          <a:p>
            <a:pPr algn="ctr"/>
            <a:r>
              <a:rPr lang="en-US" altLang="zh-TW" sz="1600" b="1" dirty="0" smtClean="0">
                <a:solidFill>
                  <a:srgbClr val="C00000"/>
                </a:solidFill>
                <a:latin typeface="Chiller" pitchFamily="82" charset="0"/>
              </a:rPr>
              <a:t>16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82352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第四章   行銷策略</a:t>
            </a:r>
            <a:endParaRPr lang="zh-TW" altLang="en-US" sz="4800" dirty="0">
              <a:latin typeface="Arial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832648"/>
          </a:xfrm>
        </p:spPr>
        <p:txBody>
          <a:bodyPr>
            <a:noAutofit/>
          </a:bodyPr>
          <a:lstStyle/>
          <a:p>
            <a:r>
              <a:rPr lang="en-US" altLang="zh-TW" sz="24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(</a:t>
            </a:r>
            <a:r>
              <a:rPr lang="zh-TW" altLang="zh-TW" sz="24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一</a:t>
            </a:r>
            <a:r>
              <a:rPr lang="en-US" altLang="zh-TW" sz="24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)</a:t>
            </a:r>
            <a:r>
              <a:rPr lang="zh-TW" altLang="zh-TW" sz="24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市場區隔</a:t>
            </a:r>
            <a:r>
              <a:rPr lang="en-US" altLang="zh-TW" sz="24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(Segment)</a:t>
            </a:r>
            <a:endParaRPr lang="zh-TW" altLang="zh-TW" sz="2400" dirty="0" smtClean="0">
              <a:solidFill>
                <a:srgbClr val="002060"/>
              </a:solidFill>
              <a:latin typeface="Arial" pitchFamily="34" charset="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4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  </a:t>
            </a:r>
            <a:r>
              <a:rPr lang="zh-TW" altLang="en-US" sz="24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  </a:t>
            </a:r>
            <a:r>
              <a:rPr lang="zh-TW" altLang="zh-TW" sz="24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我們注重於</a:t>
            </a:r>
            <a:r>
              <a:rPr lang="zh-TW" altLang="zh-TW" sz="24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日韓風格</a:t>
            </a:r>
            <a:r>
              <a:rPr lang="zh-TW" altLang="zh-TW" sz="24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，店內設計分為三區，分別為</a:t>
            </a:r>
            <a:r>
              <a:rPr lang="zh-TW" altLang="zh-TW" sz="24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潮男、型男和品味男</a:t>
            </a:r>
            <a:r>
              <a:rPr lang="zh-TW" altLang="en-US" sz="2400" dirty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。</a:t>
            </a:r>
            <a:endParaRPr lang="zh-TW" altLang="zh-TW" sz="2400" dirty="0" smtClean="0">
              <a:solidFill>
                <a:srgbClr val="002060"/>
              </a:solidFill>
              <a:latin typeface="Arial" pitchFamily="34" charset="0"/>
              <a:ea typeface="標楷體" pitchFamily="65" charset="-120"/>
            </a:endParaRPr>
          </a:p>
          <a:p>
            <a:r>
              <a:rPr lang="en-US" altLang="zh-TW" sz="24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(</a:t>
            </a:r>
            <a:r>
              <a:rPr lang="zh-TW" altLang="zh-TW" sz="24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二</a:t>
            </a:r>
            <a:r>
              <a:rPr lang="en-US" altLang="zh-TW" sz="24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)</a:t>
            </a:r>
            <a:r>
              <a:rPr lang="zh-TW" altLang="zh-TW" sz="24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目標市場</a:t>
            </a:r>
            <a:r>
              <a:rPr lang="en-US" altLang="zh-TW" sz="24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(Target)</a:t>
            </a:r>
            <a:endParaRPr lang="zh-TW" altLang="zh-TW" sz="2400" dirty="0" smtClean="0">
              <a:solidFill>
                <a:srgbClr val="002060"/>
              </a:solidFill>
              <a:latin typeface="Arial" pitchFamily="34" charset="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4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  </a:t>
            </a:r>
            <a:r>
              <a:rPr lang="zh-TW" altLang="zh-TW" sz="24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我們市場以</a:t>
            </a:r>
            <a:r>
              <a:rPr lang="zh-TW" altLang="zh-TW" sz="24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男性</a:t>
            </a:r>
            <a:r>
              <a:rPr lang="zh-TW" altLang="zh-TW" sz="24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為主</a:t>
            </a:r>
            <a:endParaRPr lang="en-US" altLang="zh-TW" sz="2400" dirty="0" smtClean="0">
              <a:solidFill>
                <a:srgbClr val="002060"/>
              </a:solidFill>
              <a:latin typeface="Arial" pitchFamily="34" charset="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  </a:t>
            </a:r>
            <a:r>
              <a:rPr lang="en-US" altLang="zh-TW" sz="24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1.</a:t>
            </a:r>
            <a:r>
              <a:rPr lang="zh-TW" altLang="zh-TW" sz="24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上班族群</a:t>
            </a:r>
            <a:r>
              <a:rPr lang="zh-TW" altLang="zh-TW" sz="24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，我們店具備了</a:t>
            </a:r>
            <a:r>
              <a:rPr lang="zh-TW" altLang="zh-TW" sz="24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快速尋找</a:t>
            </a:r>
            <a:r>
              <a:rPr lang="zh-TW" altLang="zh-TW" sz="24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適合的男性服裝，以增加他們的獨特性，</a:t>
            </a:r>
            <a:r>
              <a:rPr lang="zh-TW" altLang="zh-TW" sz="24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快速治裝</a:t>
            </a:r>
            <a:r>
              <a:rPr lang="zh-TW" altLang="zh-TW" sz="24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，而增加多餘時間來享受假期。</a:t>
            </a:r>
          </a:p>
          <a:p>
            <a:pPr>
              <a:buNone/>
            </a:pPr>
            <a:r>
              <a:rPr lang="en-US" altLang="zh-TW" sz="24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  2.</a:t>
            </a:r>
            <a:r>
              <a:rPr lang="zh-TW" altLang="zh-TW" sz="24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學生族群</a:t>
            </a:r>
            <a:r>
              <a:rPr lang="zh-TW" altLang="zh-TW" sz="24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，利用學生們都會</a:t>
            </a:r>
            <a:r>
              <a:rPr lang="zh-TW" altLang="zh-TW" sz="24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群體行動</a:t>
            </a:r>
            <a:r>
              <a:rPr lang="zh-TW" altLang="zh-TW" sz="24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，吸引他們的消費意願，也利用同濟間來增加宣傳。</a:t>
            </a:r>
          </a:p>
          <a:p>
            <a:pPr>
              <a:buNone/>
            </a:pPr>
            <a:r>
              <a:rPr lang="en-US" altLang="zh-TW" sz="24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  3.</a:t>
            </a:r>
            <a:r>
              <a:rPr lang="zh-TW" altLang="zh-TW" sz="24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熟男市場</a:t>
            </a:r>
            <a:r>
              <a:rPr lang="zh-TW" altLang="zh-TW" sz="24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，因花俏的服裝不在適合熟男們的穿搭，所以漸漸服裝風格走向日韓系中的潮男和品味男。</a:t>
            </a:r>
          </a:p>
          <a:p>
            <a:r>
              <a:rPr lang="en-US" altLang="zh-TW" sz="24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(</a:t>
            </a:r>
            <a:r>
              <a:rPr lang="zh-TW" altLang="zh-TW" sz="24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三</a:t>
            </a:r>
            <a:r>
              <a:rPr lang="en-US" altLang="zh-TW" sz="24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)</a:t>
            </a:r>
            <a:r>
              <a:rPr lang="zh-TW" altLang="zh-TW" sz="24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市場定位</a:t>
            </a:r>
            <a:r>
              <a:rPr lang="en-US" altLang="zh-TW" sz="24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(Position)</a:t>
            </a:r>
            <a:endParaRPr lang="zh-TW" altLang="zh-TW" sz="2400" dirty="0" smtClean="0">
              <a:solidFill>
                <a:srgbClr val="002060"/>
              </a:solidFill>
              <a:latin typeface="Arial" pitchFamily="34" charset="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  </a:t>
            </a:r>
            <a:r>
              <a:rPr lang="zh-TW" altLang="zh-TW" sz="24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不一定要</a:t>
            </a:r>
            <a:r>
              <a:rPr lang="zh-TW" altLang="zh-TW" sz="24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花大錢</a:t>
            </a:r>
            <a:r>
              <a:rPr lang="zh-TW" altLang="zh-TW" sz="24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買名牌</a:t>
            </a:r>
            <a:r>
              <a:rPr lang="en-US" altLang="zh-TW" sz="24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  </a:t>
            </a:r>
            <a:r>
              <a:rPr lang="zh-TW" altLang="zh-TW" sz="24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但一定要穿的有</a:t>
            </a:r>
            <a:r>
              <a:rPr lang="zh-TW" altLang="zh-TW" sz="24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自己的風格</a:t>
            </a:r>
            <a:r>
              <a:rPr lang="zh-TW" altLang="zh-TW" sz="24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。</a:t>
            </a:r>
          </a:p>
          <a:p>
            <a:endParaRPr lang="zh-TW" altLang="en-US" sz="24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629600" y="6418461"/>
            <a:ext cx="514400" cy="439539"/>
          </a:xfrm>
        </p:spPr>
        <p:txBody>
          <a:bodyPr/>
          <a:lstStyle/>
          <a:p>
            <a:pPr algn="ctr"/>
            <a:r>
              <a:rPr lang="en-US" altLang="zh-TW" sz="1600" b="1" dirty="0" smtClean="0">
                <a:solidFill>
                  <a:srgbClr val="C00000"/>
                </a:solidFill>
                <a:latin typeface="Chiller" pitchFamily="82" charset="0"/>
                <a:ea typeface="標楷體" pitchFamily="65" charset="-120"/>
              </a:rPr>
              <a:t>17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>
            <a:normAutofit/>
          </a:bodyPr>
          <a:lstStyle/>
          <a:p>
            <a:pPr algn="dist"/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大綱</a:t>
            </a:r>
            <a:endParaRPr lang="zh-TW" altLang="en-US" sz="4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124744"/>
            <a:ext cx="8363272" cy="5256584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第一章   創業動機與目的</a:t>
            </a:r>
            <a:endParaRPr lang="en-US" altLang="zh-TW" sz="2800" dirty="0" smtClean="0">
              <a:solidFill>
                <a:srgbClr val="002060"/>
              </a:solidFill>
              <a:latin typeface="Arial" pitchFamily="34" charset="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第二章   服飾相關文獻</a:t>
            </a:r>
            <a:endParaRPr lang="en-US" altLang="zh-TW" sz="2800" dirty="0" smtClean="0">
              <a:solidFill>
                <a:srgbClr val="002060"/>
              </a:solidFill>
              <a:latin typeface="Arial" pitchFamily="34" charset="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第三章   市場環境分析</a:t>
            </a:r>
            <a:endParaRPr lang="en-US" altLang="zh-TW" sz="2800" dirty="0" smtClean="0">
              <a:solidFill>
                <a:srgbClr val="002060"/>
              </a:solidFill>
              <a:latin typeface="Arial" pitchFamily="34" charset="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第四章   行銷策略</a:t>
            </a:r>
            <a:endParaRPr lang="en-US" altLang="zh-TW" sz="2800" dirty="0" smtClean="0">
              <a:solidFill>
                <a:srgbClr val="002060"/>
              </a:solidFill>
              <a:latin typeface="Arial" pitchFamily="34" charset="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第五章   商圈</a:t>
            </a:r>
            <a:r>
              <a:rPr lang="en-US" altLang="zh-TW" sz="28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/</a:t>
            </a:r>
            <a:r>
              <a:rPr lang="zh-TW" altLang="en-US" sz="28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店面規劃</a:t>
            </a:r>
            <a:endParaRPr lang="en-US" altLang="zh-TW" sz="2800" dirty="0" smtClean="0">
              <a:solidFill>
                <a:srgbClr val="002060"/>
              </a:solidFill>
              <a:latin typeface="Arial" pitchFamily="34" charset="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第六章   營運計畫</a:t>
            </a:r>
            <a:endParaRPr lang="en-US" altLang="zh-TW" sz="2800" dirty="0" smtClean="0">
              <a:solidFill>
                <a:srgbClr val="002060"/>
              </a:solidFill>
              <a:latin typeface="Arial" pitchFamily="34" charset="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第七章   財務分析</a:t>
            </a:r>
            <a:endParaRPr lang="en-US" altLang="zh-TW" sz="2800" dirty="0" smtClean="0">
              <a:solidFill>
                <a:srgbClr val="002060"/>
              </a:solidFill>
              <a:latin typeface="Arial" pitchFamily="34" charset="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第八章   風險評估</a:t>
            </a:r>
            <a:endParaRPr lang="en-US" altLang="zh-TW" sz="2800" dirty="0" smtClean="0">
              <a:solidFill>
                <a:srgbClr val="002060"/>
              </a:solidFill>
              <a:latin typeface="Arial" pitchFamily="34" charset="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第九章   結論</a:t>
            </a:r>
            <a:endParaRPr lang="en-US" altLang="zh-TW" sz="2800" dirty="0" smtClean="0">
              <a:solidFill>
                <a:srgbClr val="002060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269560" y="6433865"/>
            <a:ext cx="874440" cy="424135"/>
          </a:xfrm>
        </p:spPr>
        <p:txBody>
          <a:bodyPr/>
          <a:lstStyle/>
          <a:p>
            <a:pPr algn="ctr"/>
            <a:endParaRPr lang="zh-TW" altLang="en-US" b="1" dirty="0">
              <a:solidFill>
                <a:srgbClr val="C00000"/>
              </a:solidFill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6636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第四章   行銷策略</a:t>
            </a:r>
            <a:endParaRPr lang="zh-TW" altLang="en-US" sz="4800" dirty="0">
              <a:latin typeface="Arial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836712"/>
            <a:ext cx="8435280" cy="5616624"/>
          </a:xfrm>
        </p:spPr>
        <p:txBody>
          <a:bodyPr>
            <a:normAutofit/>
          </a:bodyPr>
          <a:lstStyle/>
          <a:p>
            <a:r>
              <a:rPr lang="en-US" altLang="zh-TW" sz="26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4P</a:t>
            </a:r>
            <a:r>
              <a:rPr lang="zh-TW" altLang="zh-TW" sz="26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 </a:t>
            </a:r>
            <a:endParaRPr lang="en-US" altLang="zh-TW" sz="2600" b="1" dirty="0" smtClean="0">
              <a:solidFill>
                <a:srgbClr val="002060"/>
              </a:solidFill>
              <a:latin typeface="Arial" pitchFamily="34" charset="0"/>
              <a:ea typeface="標楷體" pitchFamily="65" charset="-120"/>
            </a:endParaRPr>
          </a:p>
          <a:p>
            <a:r>
              <a:rPr lang="en-US" altLang="zh-TW" sz="26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(1)Product</a:t>
            </a:r>
            <a:r>
              <a:rPr lang="zh-TW" altLang="zh-TW" sz="26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產品</a:t>
            </a:r>
            <a:endParaRPr lang="zh-TW" altLang="zh-TW" sz="2600" dirty="0" smtClean="0">
              <a:solidFill>
                <a:srgbClr val="002060"/>
              </a:solidFill>
              <a:latin typeface="Arial" pitchFamily="34" charset="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6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     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服飾商品都是</a:t>
            </a:r>
            <a:r>
              <a:rPr lang="zh-TW" altLang="zh-TW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當季最新流行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的商品，包含上衣</a:t>
            </a:r>
            <a:r>
              <a:rPr lang="en-US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(T-shirt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、襯衫等</a:t>
            </a:r>
            <a:r>
              <a:rPr lang="en-US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)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、下身</a:t>
            </a:r>
            <a:r>
              <a:rPr lang="en-US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(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短褲、休閒褲等</a:t>
            </a:r>
            <a:r>
              <a:rPr lang="en-US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)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、鞋類、外套</a:t>
            </a:r>
            <a:r>
              <a:rPr lang="en-US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(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牛仔式、皮革式等</a:t>
            </a:r>
            <a:r>
              <a:rPr lang="en-US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)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、大衣、飾品類、包包、帽子。</a:t>
            </a:r>
          </a:p>
          <a:p>
            <a:r>
              <a:rPr lang="en-US" altLang="zh-TW" sz="26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 (2)Price</a:t>
            </a:r>
            <a:r>
              <a:rPr lang="zh-TW" altLang="zh-TW" sz="26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價格</a:t>
            </a:r>
            <a:r>
              <a:rPr lang="en-US" altLang="zh-TW" sz="26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 </a:t>
            </a:r>
            <a:endParaRPr lang="zh-TW" altLang="zh-TW" sz="2600" dirty="0" smtClean="0">
              <a:solidFill>
                <a:srgbClr val="002060"/>
              </a:solidFill>
              <a:latin typeface="Arial" pitchFamily="34" charset="0"/>
              <a:ea typeface="標楷體" pitchFamily="65" charset="-120"/>
            </a:endParaRPr>
          </a:p>
          <a:p>
            <a:pPr>
              <a:buNone/>
            </a:pPr>
            <a:endParaRPr lang="zh-TW" altLang="zh-TW" dirty="0" smtClean="0">
              <a:solidFill>
                <a:srgbClr val="002060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748464" y="6453336"/>
            <a:ext cx="395536" cy="404664"/>
          </a:xfrm>
        </p:spPr>
        <p:txBody>
          <a:bodyPr/>
          <a:lstStyle/>
          <a:p>
            <a:pPr algn="ctr"/>
            <a:r>
              <a:rPr lang="en-US" altLang="zh-TW" sz="1600" b="1" dirty="0" smtClean="0">
                <a:solidFill>
                  <a:srgbClr val="C00000"/>
                </a:solidFill>
                <a:latin typeface="Chiller" pitchFamily="82" charset="0"/>
              </a:rPr>
              <a:t>18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3066246"/>
              </p:ext>
            </p:extLst>
          </p:nvPr>
        </p:nvGraphicFramePr>
        <p:xfrm>
          <a:off x="251520" y="3645024"/>
          <a:ext cx="8748464" cy="313204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187116"/>
                <a:gridCol w="2187116"/>
                <a:gridCol w="2187116"/>
                <a:gridCol w="2187116"/>
              </a:tblGrid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商品</a:t>
                      </a:r>
                      <a:endParaRPr lang="zh-TW" sz="20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價格</a:t>
                      </a:r>
                      <a:endParaRPr lang="zh-TW" sz="20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商品</a:t>
                      </a:r>
                      <a:endParaRPr lang="zh-TW" sz="2000" kern="100" baseline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價格</a:t>
                      </a:r>
                      <a:endParaRPr lang="zh-TW" sz="2000" kern="100" baseline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/>
                </a:tc>
              </a:tr>
              <a:tr h="6569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上衣</a:t>
                      </a:r>
                      <a:endParaRPr lang="zh-TW" sz="20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>
                    <a:solidFill>
                      <a:srgbClr val="E8669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300-1000</a:t>
                      </a:r>
                      <a:endParaRPr lang="zh-TW" sz="20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>
                    <a:solidFill>
                      <a:srgbClr val="E8669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飾品類</a:t>
                      </a:r>
                      <a:endParaRPr lang="zh-TW" sz="20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>
                    <a:solidFill>
                      <a:srgbClr val="E8669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100-1000</a:t>
                      </a:r>
                      <a:endParaRPr lang="zh-TW" sz="20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>
                    <a:solidFill>
                      <a:srgbClr val="E86698">
                        <a:alpha val="20000"/>
                      </a:srgbClr>
                    </a:solidFill>
                  </a:tcPr>
                </a:tc>
              </a:tr>
              <a:tr h="6569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下身</a:t>
                      </a:r>
                      <a:endParaRPr lang="zh-TW" sz="2000" kern="100" baseline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500-2500</a:t>
                      </a:r>
                      <a:endParaRPr lang="zh-TW" sz="20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包包</a:t>
                      </a:r>
                      <a:endParaRPr lang="zh-TW" sz="20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500-3000</a:t>
                      </a:r>
                      <a:endParaRPr lang="zh-TW" sz="20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/>
                </a:tc>
              </a:tr>
              <a:tr h="6569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鞋類</a:t>
                      </a:r>
                      <a:endParaRPr lang="zh-TW" sz="20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>
                    <a:solidFill>
                      <a:srgbClr val="E8669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700-3000</a:t>
                      </a:r>
                      <a:endParaRPr lang="zh-TW" sz="20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>
                    <a:solidFill>
                      <a:srgbClr val="E8669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外套</a:t>
                      </a:r>
                      <a:endParaRPr lang="zh-TW" sz="20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>
                    <a:solidFill>
                      <a:srgbClr val="E8669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300-1000</a:t>
                      </a:r>
                      <a:endParaRPr lang="zh-TW" sz="20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>
                    <a:solidFill>
                      <a:srgbClr val="E86698">
                        <a:alpha val="20000"/>
                      </a:srgbClr>
                    </a:solidFill>
                  </a:tcPr>
                </a:tc>
              </a:tr>
              <a:tr h="6569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大衣</a:t>
                      </a:r>
                      <a:endParaRPr lang="zh-TW" sz="2000" kern="100" baseline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1000-4000</a:t>
                      </a:r>
                      <a:endParaRPr lang="zh-TW" sz="20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帽子</a:t>
                      </a:r>
                      <a:endParaRPr lang="zh-TW" sz="20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500-3000</a:t>
                      </a:r>
                      <a:endParaRPr lang="zh-TW" sz="20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38368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第四章   行銷策略</a:t>
            </a:r>
            <a:endParaRPr lang="zh-TW" altLang="en-US" sz="4800" dirty="0">
              <a:latin typeface="Arial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5472608"/>
          </a:xfrm>
        </p:spPr>
        <p:txBody>
          <a:bodyPr>
            <a:normAutofit/>
          </a:bodyPr>
          <a:lstStyle/>
          <a:p>
            <a:r>
              <a:rPr lang="en-US" altLang="zh-TW" sz="26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(3)Place</a:t>
            </a:r>
            <a:r>
              <a:rPr lang="zh-TW" altLang="zh-TW" sz="26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通路</a:t>
            </a:r>
            <a:endParaRPr lang="zh-TW" altLang="zh-TW" sz="2600" dirty="0" smtClean="0">
              <a:solidFill>
                <a:srgbClr val="002060"/>
              </a:solidFill>
              <a:latin typeface="Arial" pitchFamily="34" charset="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  1.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實體</a:t>
            </a:r>
            <a:r>
              <a:rPr lang="en-US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→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鎖定</a:t>
            </a:r>
            <a:r>
              <a:rPr lang="zh-TW" altLang="zh-TW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台北</a:t>
            </a:r>
            <a:r>
              <a:rPr lang="zh-TW" altLang="en-US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大安區</a:t>
            </a:r>
            <a:r>
              <a:rPr lang="en-US" altLang="zh-TW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(</a:t>
            </a:r>
            <a:r>
              <a:rPr lang="zh-TW" altLang="en-US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東區</a:t>
            </a:r>
            <a:r>
              <a:rPr lang="en-US" altLang="zh-TW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)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男性逛街會行經的路線消費點。</a:t>
            </a:r>
          </a:p>
          <a:p>
            <a:pPr>
              <a:buNone/>
            </a:pPr>
            <a:r>
              <a:rPr lang="en-US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  2.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網路</a:t>
            </a:r>
            <a:r>
              <a:rPr lang="en-US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→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店面規模穩定進駐購物中心</a:t>
            </a:r>
            <a:r>
              <a:rPr lang="en-US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(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如</a:t>
            </a:r>
            <a:r>
              <a:rPr lang="zh-TW" altLang="zh-TW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奇摩購物中心、</a:t>
            </a:r>
            <a:r>
              <a:rPr lang="en-US" altLang="zh-TW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MOMO</a:t>
            </a:r>
            <a:r>
              <a:rPr lang="zh-TW" altLang="zh-TW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購物台、</a:t>
            </a:r>
            <a:r>
              <a:rPr lang="en-US" altLang="zh-TW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7NET</a:t>
            </a:r>
            <a:r>
              <a:rPr lang="zh-TW" altLang="zh-TW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、</a:t>
            </a:r>
            <a:r>
              <a:rPr lang="en-US" altLang="zh-TW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GOHAPPY</a:t>
            </a:r>
            <a:r>
              <a:rPr lang="zh-TW" altLang="zh-TW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購物網</a:t>
            </a:r>
            <a:r>
              <a:rPr lang="en-US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..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等</a:t>
            </a:r>
            <a:r>
              <a:rPr lang="en-US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)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。</a:t>
            </a:r>
            <a:endParaRPr lang="en-US" altLang="zh-TW" sz="2600" dirty="0" smtClean="0">
              <a:solidFill>
                <a:srgbClr val="002060"/>
              </a:solidFill>
              <a:latin typeface="Arial" pitchFamily="34" charset="0"/>
              <a:ea typeface="標楷體" pitchFamily="65" charset="-120"/>
            </a:endParaRPr>
          </a:p>
          <a:p>
            <a:r>
              <a:rPr lang="en-US" altLang="zh-TW" sz="26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(4)Promotion</a:t>
            </a:r>
            <a:r>
              <a:rPr lang="zh-TW" altLang="zh-TW" sz="26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促銷</a:t>
            </a:r>
            <a:endParaRPr lang="zh-TW" altLang="zh-TW" sz="2600" dirty="0" smtClean="0">
              <a:solidFill>
                <a:srgbClr val="002060"/>
              </a:solidFill>
              <a:latin typeface="Arial" pitchFamily="34" charset="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  </a:t>
            </a:r>
            <a:r>
              <a:rPr lang="zh-TW" altLang="en-US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  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以</a:t>
            </a:r>
            <a:r>
              <a:rPr lang="zh-TW" altLang="zh-TW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折扣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進行促銷活動、定期舉辦特殊性活動、舉辦節慶或週年慶的活動促銷。</a:t>
            </a:r>
          </a:p>
          <a:p>
            <a:pPr>
              <a:buNone/>
            </a:pPr>
            <a:r>
              <a:rPr lang="zh-TW" altLang="en-US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    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過季商品可用花車商品</a:t>
            </a:r>
            <a:r>
              <a:rPr lang="zh-TW" altLang="zh-TW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低價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出清，除了可以</a:t>
            </a:r>
            <a:r>
              <a:rPr lang="zh-TW" altLang="zh-TW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減輕庫存量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外還可以讓消費者用低價撿到便宜</a:t>
            </a:r>
            <a:r>
              <a:rPr lang="zh-TW" altLang="zh-TW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增加知名度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。</a:t>
            </a:r>
          </a:p>
          <a:p>
            <a:endParaRPr lang="zh-TW" altLang="zh-TW" dirty="0" smtClean="0">
              <a:solidFill>
                <a:srgbClr val="002060"/>
              </a:solidFill>
              <a:latin typeface="Arial" pitchFamily="34" charset="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557592" y="6425952"/>
            <a:ext cx="586408" cy="432048"/>
          </a:xfrm>
        </p:spPr>
        <p:txBody>
          <a:bodyPr/>
          <a:lstStyle/>
          <a:p>
            <a:pPr algn="ctr"/>
            <a:r>
              <a:rPr lang="en-US" altLang="zh-TW" sz="1600" b="1" dirty="0" smtClean="0">
                <a:solidFill>
                  <a:srgbClr val="C00000"/>
                </a:solidFill>
                <a:latin typeface="Chiller" pitchFamily="82" charset="0"/>
              </a:rPr>
              <a:t>19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肘形接點 14"/>
          <p:cNvCxnSpPr/>
          <p:nvPr/>
        </p:nvCxnSpPr>
        <p:spPr>
          <a:xfrm rot="10800000">
            <a:off x="7524328" y="3645024"/>
            <a:ext cx="576064" cy="3600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肘形接點 7"/>
          <p:cNvCxnSpPr/>
          <p:nvPr/>
        </p:nvCxnSpPr>
        <p:spPr>
          <a:xfrm>
            <a:off x="251520" y="3861048"/>
            <a:ext cx="410344" cy="33833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0"/>
            <a:ext cx="8373616" cy="836712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第五章   商圈</a:t>
            </a:r>
            <a:r>
              <a:rPr lang="en-US" altLang="zh-TW" sz="48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/</a:t>
            </a:r>
            <a:r>
              <a:rPr lang="zh-TW" altLang="en-US" sz="48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店面規劃</a:t>
            </a:r>
            <a:endParaRPr lang="zh-TW" altLang="en-US" sz="4800" b="1" dirty="0">
              <a:latin typeface="Arial" pitchFamily="34" charset="0"/>
            </a:endParaRPr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03801"/>
            <a:ext cx="5112568" cy="3168352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</p:pic>
      <p:sp>
        <p:nvSpPr>
          <p:cNvPr id="22" name="投影片編號版面配置區 21"/>
          <p:cNvSpPr>
            <a:spLocks noGrp="1"/>
          </p:cNvSpPr>
          <p:nvPr>
            <p:ph type="sldNum" sz="quarter" idx="12"/>
          </p:nvPr>
        </p:nvSpPr>
        <p:spPr>
          <a:xfrm>
            <a:off x="8557592" y="6425952"/>
            <a:ext cx="586408" cy="432048"/>
          </a:xfrm>
        </p:spPr>
        <p:txBody>
          <a:bodyPr/>
          <a:lstStyle/>
          <a:p>
            <a:pPr algn="ctr"/>
            <a:r>
              <a:rPr lang="en-US" altLang="zh-TW" sz="1600" b="1" dirty="0" smtClean="0">
                <a:solidFill>
                  <a:srgbClr val="C00000"/>
                </a:solidFill>
                <a:latin typeface="Chiller" pitchFamily="82" charset="0"/>
              </a:rPr>
              <a:t>20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9267871"/>
              </p:ext>
            </p:extLst>
          </p:nvPr>
        </p:nvGraphicFramePr>
        <p:xfrm>
          <a:off x="3491880" y="3977680"/>
          <a:ext cx="5652120" cy="28803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{69012ECD-51FC-41F1-AA8D-1B2483CD663E}</a:tableStyleId>
              </a:tblPr>
              <a:tblGrid>
                <a:gridCol w="2826060"/>
                <a:gridCol w="2826060"/>
              </a:tblGrid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ea typeface="標楷體" pitchFamily="65" charset="-120"/>
                        </a:rPr>
                        <a:t>區域</a:t>
                      </a:r>
                      <a:r>
                        <a:rPr lang="en-US" sz="2000" kern="100" baseline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ea typeface="標楷體" pitchFamily="65" charset="-120"/>
                        </a:rPr>
                        <a:t>(</a:t>
                      </a:r>
                      <a:r>
                        <a:rPr lang="zh-TW" sz="2000" kern="100" baseline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ea typeface="標楷體" pitchFamily="65" charset="-120"/>
                        </a:rPr>
                        <a:t>東區</a:t>
                      </a:r>
                      <a:r>
                        <a:rPr lang="en-US" sz="2000" kern="100" baseline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ea typeface="標楷體" pitchFamily="65" charset="-120"/>
                        </a:rPr>
                        <a:t>)</a:t>
                      </a:r>
                      <a:endParaRPr lang="zh-TW" sz="2000" kern="100" baseline="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ea typeface="標楷體" pitchFamily="65" charset="-120"/>
                        </a:rPr>
                        <a:t>101</a:t>
                      </a:r>
                      <a:r>
                        <a:rPr lang="zh-TW" sz="2000" kern="100" baseline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ea typeface="標楷體" pitchFamily="65" charset="-120"/>
                        </a:rPr>
                        <a:t>年人口統計</a:t>
                      </a:r>
                      <a:endParaRPr lang="zh-TW" sz="2000" kern="100" baseline="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>
                    <a:solidFill>
                      <a:srgbClr val="FF3300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大安區</a:t>
                      </a:r>
                      <a:endParaRPr lang="zh-TW" sz="20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313,426 </a:t>
                      </a:r>
                      <a:r>
                        <a:rPr lang="zh-TW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人</a:t>
                      </a:r>
                      <a:endParaRPr lang="zh-TW" sz="20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信義區</a:t>
                      </a:r>
                      <a:endParaRPr lang="zh-TW" sz="20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227,734 </a:t>
                      </a:r>
                      <a:r>
                        <a:rPr lang="zh-TW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人</a:t>
                      </a:r>
                      <a:endParaRPr lang="zh-TW" sz="20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松山區</a:t>
                      </a:r>
                      <a:endParaRPr lang="zh-TW" sz="20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210,905 </a:t>
                      </a:r>
                      <a:r>
                        <a:rPr lang="zh-TW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人</a:t>
                      </a:r>
                      <a:endParaRPr lang="zh-TW" sz="20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323528" y="3920835"/>
            <a:ext cx="29506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6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台北人口統計</a:t>
            </a:r>
            <a:endParaRPr lang="zh-TW" altLang="en-US" sz="26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5436096" y="3429000"/>
            <a:ext cx="21852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6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區域人口統計</a:t>
            </a:r>
            <a:endParaRPr lang="zh-TW" altLang="en-US" sz="26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雲朵形圖說文字 6"/>
          <p:cNvSpPr/>
          <p:nvPr/>
        </p:nvSpPr>
        <p:spPr bwMode="auto">
          <a:xfrm rot="300166">
            <a:off x="4964115" y="657415"/>
            <a:ext cx="4257692" cy="2573121"/>
          </a:xfrm>
          <a:prstGeom prst="cloudCallout">
            <a:avLst>
              <a:gd name="adj1" fmla="val -46748"/>
              <a:gd name="adj2" fmla="val 70884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以</a:t>
            </a:r>
            <a:r>
              <a:rPr lang="zh-TW" altLang="en-US" sz="2000" dirty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兩圖表得知，</a:t>
            </a:r>
            <a:r>
              <a:rPr lang="zh-TW" altLang="zh-TW" sz="2000" dirty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大多人口在大安區和信義區以及松山區較多，而且都是逛街景點，所以我們決定要在大安區</a:t>
            </a:r>
            <a:r>
              <a:rPr lang="en-US" altLang="zh-TW" sz="2000" dirty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(</a:t>
            </a:r>
            <a:r>
              <a:rPr lang="zh-TW" altLang="en-US" sz="2000" dirty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亦是東區</a:t>
            </a:r>
            <a:r>
              <a:rPr lang="en-US" altLang="zh-TW" sz="2000" dirty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)</a:t>
            </a:r>
            <a:r>
              <a:rPr lang="zh-TW" altLang="zh-TW" sz="2000" dirty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開設店面。</a:t>
            </a:r>
            <a:endParaRPr lang="en-US" altLang="zh-TW" sz="2000" dirty="0">
              <a:solidFill>
                <a:srgbClr val="0066FF"/>
              </a:solidFill>
              <a:latin typeface="Arial" pitchFamily="34" charset="0"/>
              <a:ea typeface="標楷體" pitchFamily="65" charset="-12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6636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第五章   商圈</a:t>
            </a:r>
            <a:r>
              <a:rPr lang="en-US" altLang="zh-TW" sz="48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/</a:t>
            </a:r>
            <a:r>
              <a:rPr lang="zh-TW" altLang="en-US" sz="48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店面規劃</a:t>
            </a:r>
            <a:endParaRPr lang="zh-TW" altLang="en-US" sz="4800" dirty="0">
              <a:latin typeface="Arial" pitchFamily="34" charset="0"/>
            </a:endParaRPr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908720"/>
            <a:ext cx="8352928" cy="5256584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73616" y="6497960"/>
            <a:ext cx="370384" cy="360040"/>
          </a:xfrm>
        </p:spPr>
        <p:txBody>
          <a:bodyPr/>
          <a:lstStyle/>
          <a:p>
            <a:pPr algn="ctr"/>
            <a:r>
              <a:rPr lang="en-US" altLang="zh-TW" sz="1600" b="1" dirty="0" smtClean="0">
                <a:solidFill>
                  <a:srgbClr val="C00000"/>
                </a:solidFill>
                <a:latin typeface="Chiller" pitchFamily="82" charset="0"/>
              </a:rPr>
              <a:t>21</a:t>
            </a:r>
          </a:p>
          <a:p>
            <a:pPr algn="ctr"/>
            <a:endParaRPr lang="en-US" altLang="zh-TW" sz="1600" b="1" dirty="0" smtClean="0">
              <a:solidFill>
                <a:srgbClr val="C00000"/>
              </a:solidFill>
              <a:latin typeface="Chiller" pitchFamily="82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915816" y="6165304"/>
            <a:ext cx="33843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店內平面圖</a:t>
            </a:r>
            <a:endParaRPr lang="zh-TW" altLang="en-US" sz="26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ab25500-m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510126"/>
            <a:ext cx="3419872" cy="3192908"/>
          </a:xfrm>
          <a:prstGeom prst="round2Diag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6636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第六章   營運計畫</a:t>
            </a:r>
            <a:endParaRPr lang="zh-TW" altLang="en-US" sz="4800" b="1" dirty="0">
              <a:latin typeface="Arial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836712"/>
            <a:ext cx="8640960" cy="5760640"/>
          </a:xfrm>
        </p:spPr>
        <p:txBody>
          <a:bodyPr/>
          <a:lstStyle/>
          <a:p>
            <a:r>
              <a:rPr lang="zh-TW" altLang="en-US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經營型態</a:t>
            </a:r>
            <a:endParaRPr lang="en-US" altLang="zh-TW" sz="2600" dirty="0" smtClean="0">
              <a:solidFill>
                <a:srgbClr val="002060"/>
              </a:solidFill>
              <a:latin typeface="Arial" pitchFamily="34" charset="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    一</a:t>
            </a:r>
            <a:r>
              <a:rPr lang="en-US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.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我們店以</a:t>
            </a:r>
            <a:r>
              <a:rPr lang="zh-TW" altLang="zh-TW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潮男、型男、品味男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，為主題吸引男性購買</a:t>
            </a:r>
            <a:r>
              <a:rPr lang="zh-TW" altLang="en-US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。</a:t>
            </a:r>
            <a:endParaRPr lang="en-US" altLang="zh-TW" sz="2600" dirty="0" smtClean="0">
              <a:solidFill>
                <a:srgbClr val="002060"/>
              </a:solidFill>
              <a:latin typeface="Arial" pitchFamily="34" charset="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600" dirty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 </a:t>
            </a:r>
            <a:r>
              <a:rPr lang="zh-TW" altLang="en-US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   二</a:t>
            </a:r>
            <a:r>
              <a:rPr lang="en-US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.</a:t>
            </a:r>
            <a:r>
              <a:rPr lang="zh-TW" altLang="zh-TW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日韓系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的</a:t>
            </a:r>
            <a:r>
              <a:rPr lang="zh-TW" altLang="zh-TW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穿著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再加上</a:t>
            </a:r>
            <a:r>
              <a:rPr lang="zh-TW" altLang="zh-TW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自己的特色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，就能夠讓您凸顯自己男性魅力。</a:t>
            </a:r>
            <a:endParaRPr lang="en-US" altLang="zh-TW" sz="2600" dirty="0" smtClean="0">
              <a:solidFill>
                <a:srgbClr val="002060"/>
              </a:solidFill>
              <a:latin typeface="Arial" pitchFamily="34" charset="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    三</a:t>
            </a:r>
            <a:r>
              <a:rPr lang="en-US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.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店內有</a:t>
            </a:r>
            <a:r>
              <a:rPr lang="zh-TW" altLang="zh-TW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專門的服裝諮詢師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，我們的諮詢師對於服裝業界會非常重視，</a:t>
            </a:r>
            <a:r>
              <a:rPr lang="zh-TW" altLang="zh-TW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每月至少讀</a:t>
            </a:r>
            <a:r>
              <a:rPr lang="en-US" altLang="zh-TW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10</a:t>
            </a:r>
            <a:r>
              <a:rPr lang="zh-TW" altLang="zh-TW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本雜誌、兩個月出國一次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，清楚了解</a:t>
            </a:r>
            <a:r>
              <a:rPr lang="zh-TW" altLang="zh-TW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日本和韓國流行的趨勢</a:t>
            </a:r>
            <a:r>
              <a:rPr lang="zh-TW" altLang="en-US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。</a:t>
            </a:r>
            <a:endParaRPr lang="zh-TW" altLang="en-US" sz="2600" dirty="0">
              <a:solidFill>
                <a:srgbClr val="002060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701608" y="6425951"/>
            <a:ext cx="442392" cy="432049"/>
          </a:xfrm>
        </p:spPr>
        <p:txBody>
          <a:bodyPr/>
          <a:lstStyle/>
          <a:p>
            <a:pPr algn="ctr"/>
            <a:r>
              <a:rPr lang="en-US" altLang="zh-TW" sz="1600" b="1" dirty="0" smtClean="0">
                <a:solidFill>
                  <a:srgbClr val="C00000"/>
                </a:solidFill>
                <a:latin typeface="Chiller" pitchFamily="82" charset="0"/>
              </a:rPr>
              <a:t>22</a:t>
            </a:r>
          </a:p>
          <a:p>
            <a:pPr algn="ctr"/>
            <a:endParaRPr lang="en-US" altLang="zh-TW" sz="1600" b="1" dirty="0" smtClean="0">
              <a:solidFill>
                <a:srgbClr val="C00000"/>
              </a:solidFill>
              <a:latin typeface="Chiller" pitchFamily="82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636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第六章   營運計畫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5805264"/>
            <a:ext cx="8229600" cy="7014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26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人力組織結構圖</a:t>
            </a:r>
            <a:endParaRPr lang="zh-TW" altLang="en-US" sz="26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604448" y="6425952"/>
            <a:ext cx="539552" cy="432048"/>
          </a:xfrm>
        </p:spPr>
        <p:txBody>
          <a:bodyPr/>
          <a:lstStyle/>
          <a:p>
            <a:pPr algn="ctr"/>
            <a:r>
              <a:rPr lang="en-US" altLang="zh-TW" sz="1600" b="1" dirty="0" smtClean="0">
                <a:solidFill>
                  <a:srgbClr val="C00000"/>
                </a:solidFill>
                <a:latin typeface="Chiller" pitchFamily="82" charset="0"/>
              </a:rPr>
              <a:t>23</a:t>
            </a:r>
          </a:p>
        </p:txBody>
      </p:sp>
      <p:pic>
        <p:nvPicPr>
          <p:cNvPr id="4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7848872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86636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第六章   營運計畫</a:t>
            </a:r>
            <a:endParaRPr lang="zh-TW" altLang="en-US" sz="4800" dirty="0">
              <a:latin typeface="Arial" pitchFamily="34" charset="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71736634"/>
              </p:ext>
            </p:extLst>
          </p:nvPr>
        </p:nvGraphicFramePr>
        <p:xfrm>
          <a:off x="0" y="602643"/>
          <a:ext cx="8964490" cy="6188597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619672"/>
                <a:gridCol w="6408712"/>
                <a:gridCol w="936106"/>
              </a:tblGrid>
              <a:tr h="4179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職務</a:t>
                      </a:r>
                      <a:endParaRPr lang="zh-TW" sz="20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工作內容</a:t>
                      </a:r>
                      <a:endParaRPr lang="zh-TW" sz="20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人力</a:t>
                      </a:r>
                      <a:endParaRPr lang="zh-TW" sz="20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0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店長</a:t>
                      </a:r>
                      <a:r>
                        <a:rPr lang="en-US" sz="2000" kern="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(</a:t>
                      </a:r>
                      <a:r>
                        <a:rPr lang="zh-TW" sz="2000" kern="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老闆</a:t>
                      </a:r>
                      <a:r>
                        <a:rPr lang="en-US" sz="2000" kern="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)</a:t>
                      </a:r>
                      <a:endParaRPr lang="zh-TW" sz="20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管理</a:t>
                      </a:r>
                      <a:r>
                        <a:rPr lang="zh-TW" sz="2000" kern="1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店面。</a:t>
                      </a:r>
                      <a:r>
                        <a:rPr lang="zh-TW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每月開一次</a:t>
                      </a:r>
                      <a:r>
                        <a:rPr lang="zh-TW" sz="2000" kern="100" baseline="0" dirty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</a:rPr>
                        <a:t>小型</a:t>
                      </a:r>
                      <a:r>
                        <a:rPr lang="zh-TW" sz="2000" kern="100" baseline="0" dirty="0" smtClean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</a:rPr>
                        <a:t>會議</a:t>
                      </a:r>
                      <a:r>
                        <a:rPr lang="zh-TW" altLang="en-US" sz="2000" kern="1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，</a:t>
                      </a:r>
                      <a:r>
                        <a:rPr lang="zh-TW" altLang="zh-TW" sz="2000" kern="1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讓員工提昇</a:t>
                      </a:r>
                      <a:r>
                        <a:rPr lang="zh-TW" altLang="zh-TW" sz="2000" kern="100" baseline="0" dirty="0" smtClean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</a:rPr>
                        <a:t>向心力</a:t>
                      </a:r>
                      <a:r>
                        <a:rPr lang="zh-TW" sz="2000" kern="1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，</a:t>
                      </a:r>
                      <a:r>
                        <a:rPr lang="zh-TW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討論店面</a:t>
                      </a:r>
                      <a:r>
                        <a:rPr lang="zh-TW" sz="2000" kern="100" baseline="0" dirty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</a:rPr>
                        <a:t>營運狀況</a:t>
                      </a:r>
                      <a:r>
                        <a:rPr lang="zh-TW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及店面</a:t>
                      </a:r>
                      <a:r>
                        <a:rPr lang="zh-TW" sz="2000" kern="100" baseline="0" dirty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</a:rPr>
                        <a:t>銷售員</a:t>
                      </a:r>
                      <a:r>
                        <a:rPr lang="zh-TW" sz="2000" kern="100" baseline="0" dirty="0" smtClean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</a:rPr>
                        <a:t>工作</a:t>
                      </a:r>
                      <a:r>
                        <a:rPr lang="zh-TW" sz="2000" kern="1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問題</a:t>
                      </a:r>
                      <a:r>
                        <a:rPr lang="zh-TW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，</a:t>
                      </a:r>
                      <a:r>
                        <a:rPr lang="zh-TW" sz="2000" kern="1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針</a:t>
                      </a:r>
                      <a:r>
                        <a:rPr lang="zh-TW" sz="2000" kern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對</a:t>
                      </a:r>
                      <a:r>
                        <a:rPr lang="zh-TW" sz="2000" kern="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店面銷售員</a:t>
                      </a:r>
                      <a:r>
                        <a:rPr lang="zh-TW" sz="2000" kern="0" baseline="0" dirty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</a:rPr>
                        <a:t>提出獎懲</a:t>
                      </a:r>
                      <a:r>
                        <a:rPr lang="zh-TW" sz="2000" kern="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。</a:t>
                      </a:r>
                      <a:endParaRPr lang="zh-TW" sz="20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1-2</a:t>
                      </a:r>
                      <a:r>
                        <a:rPr lang="zh-TW" sz="2000" kern="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人</a:t>
                      </a:r>
                      <a:endParaRPr lang="zh-TW" sz="20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9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會計</a:t>
                      </a:r>
                      <a:endParaRPr lang="zh-TW" sz="20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處理現金的</a:t>
                      </a:r>
                      <a:r>
                        <a:rPr lang="zh-TW" sz="2000" kern="100" baseline="0" dirty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</a:rPr>
                        <a:t>收入與支出</a:t>
                      </a:r>
                      <a:r>
                        <a:rPr lang="zh-TW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，及</a:t>
                      </a:r>
                      <a:r>
                        <a:rPr lang="zh-TW" sz="2000" kern="100" baseline="0" dirty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</a:rPr>
                        <a:t>管理存貨、編製報表、核銷帳目、編列年度預算表</a:t>
                      </a:r>
                      <a:r>
                        <a:rPr lang="zh-TW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。</a:t>
                      </a:r>
                      <a:endParaRPr lang="zh-TW" sz="20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1</a:t>
                      </a:r>
                      <a:r>
                        <a:rPr lang="zh-TW" sz="2000" kern="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人</a:t>
                      </a:r>
                      <a:endParaRPr lang="zh-TW" sz="20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9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行政</a:t>
                      </a:r>
                      <a:endParaRPr lang="zh-TW" sz="20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</a:rPr>
                        <a:t>外務</a:t>
                      </a:r>
                      <a:r>
                        <a:rPr lang="zh-TW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事宜</a:t>
                      </a:r>
                      <a:endParaRPr lang="zh-TW" sz="20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1</a:t>
                      </a:r>
                      <a:r>
                        <a:rPr lang="zh-TW" sz="2000" kern="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人</a:t>
                      </a:r>
                      <a:endParaRPr lang="zh-TW" sz="20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9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銷售</a:t>
                      </a:r>
                      <a:endParaRPr lang="zh-TW" sz="20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銷售</a:t>
                      </a:r>
                      <a:r>
                        <a:rPr lang="zh-TW" sz="2000" kern="100" baseline="0" dirty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</a:rPr>
                        <a:t>商品，提供服務</a:t>
                      </a:r>
                      <a:r>
                        <a:rPr lang="zh-TW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，</a:t>
                      </a:r>
                      <a:r>
                        <a:rPr lang="zh-TW" sz="2000" kern="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幫助消費者</a:t>
                      </a:r>
                      <a:r>
                        <a:rPr lang="zh-TW" sz="2000" kern="0" baseline="0" dirty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</a:rPr>
                        <a:t>挑選商品</a:t>
                      </a:r>
                      <a:r>
                        <a:rPr lang="zh-TW" sz="2000" kern="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。營運模式定位及策略並評估。</a:t>
                      </a:r>
                      <a:endParaRPr lang="zh-TW" sz="20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1</a:t>
                      </a:r>
                      <a:r>
                        <a:rPr lang="zh-TW" sz="2000" kern="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人</a:t>
                      </a:r>
                      <a:endParaRPr lang="zh-TW" sz="20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0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採購</a:t>
                      </a:r>
                      <a:endParaRPr lang="zh-TW" sz="20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1200"/>
                        </a:spcBef>
                        <a:spcAft>
                          <a:spcPts val="120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zh-TW" sz="2000" kern="0" baseline="0" dirty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</a:rPr>
                        <a:t>韓國東大門當地批貨</a:t>
                      </a:r>
                      <a:r>
                        <a:rPr lang="en-US" sz="2000" kern="0" baseline="0" dirty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</a:rPr>
                        <a:t>→</a:t>
                      </a:r>
                      <a:r>
                        <a:rPr lang="zh-TW" sz="2000" kern="0" baseline="0" dirty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</a:rPr>
                        <a:t>議價付款</a:t>
                      </a:r>
                      <a:r>
                        <a:rPr lang="en-US" sz="2000" kern="0" baseline="0" dirty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</a:rPr>
                        <a:t>→</a:t>
                      </a:r>
                      <a:r>
                        <a:rPr lang="zh-TW" sz="2000" kern="0" baseline="0" dirty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</a:rPr>
                        <a:t>貨品送到住的酒店</a:t>
                      </a:r>
                      <a:r>
                        <a:rPr lang="en-US" sz="2000" kern="0" baseline="0" dirty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</a:rPr>
                        <a:t>→</a:t>
                      </a:r>
                      <a:r>
                        <a:rPr lang="zh-TW" sz="2000" kern="0" baseline="0" dirty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</a:rPr>
                        <a:t>送</a:t>
                      </a:r>
                      <a:r>
                        <a:rPr lang="zh-TW" sz="2000" kern="0" baseline="0" dirty="0" smtClean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</a:rPr>
                        <a:t>包裝行</a:t>
                      </a:r>
                      <a:r>
                        <a:rPr lang="zh-TW" sz="2000" kern="0" baseline="0" dirty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</a:rPr>
                        <a:t>打包</a:t>
                      </a:r>
                      <a:r>
                        <a:rPr lang="en-US" sz="2000" kern="0" baseline="0" dirty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</a:rPr>
                        <a:t>→</a:t>
                      </a:r>
                      <a:r>
                        <a:rPr lang="zh-TW" sz="2000" kern="0" baseline="0" dirty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</a:rPr>
                        <a:t>送代理商裝箱報關上貨機</a:t>
                      </a:r>
                      <a:r>
                        <a:rPr lang="en-US" sz="2000" kern="0" baseline="0" dirty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</a:rPr>
                        <a:t>→</a:t>
                      </a:r>
                      <a:r>
                        <a:rPr lang="zh-TW" sz="2000" kern="0" baseline="0" dirty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</a:rPr>
                        <a:t>貨到台海關進行通關報稅</a:t>
                      </a:r>
                      <a:r>
                        <a:rPr lang="en-US" sz="2000" kern="0" baseline="0" dirty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</a:rPr>
                        <a:t>→</a:t>
                      </a:r>
                      <a:r>
                        <a:rPr lang="zh-TW" sz="2000" kern="0" baseline="0" dirty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</a:rPr>
                        <a:t>貨運行把貨送到指定地點買家點收</a:t>
                      </a:r>
                      <a:endParaRPr lang="zh-TW" sz="2000" kern="100" baseline="0" dirty="0">
                        <a:solidFill>
                          <a:srgbClr val="0066FF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1</a:t>
                      </a:r>
                      <a:r>
                        <a:rPr lang="zh-TW" sz="2000" kern="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人</a:t>
                      </a:r>
                      <a:endParaRPr lang="zh-TW" sz="20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9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人事</a:t>
                      </a:r>
                      <a:endParaRPr lang="zh-TW" sz="20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</a:rPr>
                        <a:t>員工管理，薪資發放</a:t>
                      </a:r>
                      <a:r>
                        <a:rPr lang="zh-TW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。</a:t>
                      </a:r>
                      <a:endParaRPr lang="zh-TW" sz="20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1</a:t>
                      </a:r>
                      <a:r>
                        <a:rPr lang="zh-TW" sz="2000" kern="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人</a:t>
                      </a:r>
                      <a:endParaRPr lang="zh-TW" sz="20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36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門市</a:t>
                      </a:r>
                      <a:endParaRPr lang="zh-TW" sz="20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銷售商品，提供服務，協助店內一切簡單事務</a:t>
                      </a:r>
                      <a:r>
                        <a:rPr lang="en-US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(</a:t>
                      </a:r>
                      <a:r>
                        <a:rPr lang="zh-TW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例</a:t>
                      </a:r>
                      <a:r>
                        <a:rPr lang="en-US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:</a:t>
                      </a:r>
                      <a:r>
                        <a:rPr lang="zh-TW" sz="2000" kern="100" baseline="0" dirty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</a:rPr>
                        <a:t>開、閉店協助、協助整倉</a:t>
                      </a:r>
                      <a:r>
                        <a:rPr lang="zh-TW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…等</a:t>
                      </a:r>
                      <a:r>
                        <a:rPr lang="en-US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)</a:t>
                      </a:r>
                      <a:r>
                        <a:rPr lang="zh-TW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協助配合店長及服裝諮詢師一切事宜。</a:t>
                      </a:r>
                      <a:r>
                        <a:rPr lang="zh-TW" sz="2000" kern="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網路門市問與答回應</a:t>
                      </a:r>
                      <a:r>
                        <a:rPr lang="en-US" sz="2000" kern="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+</a:t>
                      </a:r>
                      <a:r>
                        <a:rPr lang="zh-TW" sz="2000" kern="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出貨</a:t>
                      </a:r>
                      <a:r>
                        <a:rPr lang="en-US" sz="2000" kern="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+</a:t>
                      </a:r>
                      <a:r>
                        <a:rPr lang="zh-TW" sz="2000" kern="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上下架商品圖片</a:t>
                      </a:r>
                      <a:r>
                        <a:rPr lang="en-US" sz="2000" kern="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..</a:t>
                      </a:r>
                      <a:r>
                        <a:rPr lang="zh-TW" sz="2000" kern="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等。</a:t>
                      </a:r>
                      <a:endParaRPr lang="zh-TW" sz="20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2000" kern="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３</a:t>
                      </a:r>
                      <a:r>
                        <a:rPr lang="zh-TW" sz="2000" kern="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人</a:t>
                      </a:r>
                      <a:endParaRPr lang="zh-TW" sz="20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9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倉管</a:t>
                      </a:r>
                      <a:endParaRPr lang="zh-TW" sz="20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solidFill>
                            <a:srgbClr val="0066FF"/>
                          </a:solidFill>
                          <a:latin typeface="Arial" pitchFamily="34" charset="0"/>
                          <a:ea typeface="標楷體" pitchFamily="65" charset="-120"/>
                        </a:rPr>
                        <a:t>進貨、出貨、存貨、盤點</a:t>
                      </a:r>
                      <a:r>
                        <a:rPr lang="zh-TW" sz="2000" kern="1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。</a:t>
                      </a:r>
                      <a:endParaRPr lang="zh-TW" sz="20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2000" kern="0" baseline="0" dirty="0">
                          <a:solidFill>
                            <a:srgbClr val="002060"/>
                          </a:solidFill>
                          <a:latin typeface="+mj-lt"/>
                          <a:ea typeface="標楷體" pitchFamily="65" charset="-120"/>
                          <a:cs typeface="Arial" pitchFamily="34" charset="0"/>
                        </a:rPr>
                        <a:t>１</a:t>
                      </a:r>
                      <a:r>
                        <a:rPr lang="zh-TW" sz="2000" kern="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標楷體" pitchFamily="65" charset="-120"/>
                        </a:rPr>
                        <a:t>人</a:t>
                      </a:r>
                      <a:endParaRPr lang="zh-TW" sz="2000" kern="100" baseline="0" dirty="0">
                        <a:solidFill>
                          <a:srgbClr val="002060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701608" y="6381329"/>
            <a:ext cx="442392" cy="476672"/>
          </a:xfrm>
        </p:spPr>
        <p:txBody>
          <a:bodyPr/>
          <a:lstStyle/>
          <a:p>
            <a:pPr algn="ctr"/>
            <a:r>
              <a:rPr lang="en-US" altLang="zh-TW" sz="1600" b="1" dirty="0" smtClean="0">
                <a:solidFill>
                  <a:srgbClr val="C00000"/>
                </a:solidFill>
                <a:latin typeface="Chiller" pitchFamily="82" charset="0"/>
              </a:rPr>
              <a:t>24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7664841"/>
              </p:ext>
            </p:extLst>
          </p:nvPr>
        </p:nvGraphicFramePr>
        <p:xfrm>
          <a:off x="323528" y="1196752"/>
          <a:ext cx="8712967" cy="5661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067"/>
                <a:gridCol w="2159300"/>
                <a:gridCol w="2159300"/>
                <a:gridCol w="2159300"/>
              </a:tblGrid>
              <a:tr h="6129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solidFill>
                            <a:srgbClr val="000099"/>
                          </a:solidFill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產品發展期</a:t>
                      </a:r>
                    </a:p>
                  </a:txBody>
                  <a:tcPr marL="68580" marR="68580" marT="0" marB="0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solidFill>
                            <a:srgbClr val="000099"/>
                          </a:solidFill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短期</a:t>
                      </a:r>
                    </a:p>
                  </a:txBody>
                  <a:tcPr marL="68580" marR="68580" marT="0" marB="0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solidFill>
                            <a:srgbClr val="000099"/>
                          </a:solidFill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中期</a:t>
                      </a:r>
                    </a:p>
                  </a:txBody>
                  <a:tcPr marL="68580" marR="68580" marT="0" marB="0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solidFill>
                            <a:srgbClr val="000099"/>
                          </a:solidFill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長期</a:t>
                      </a:r>
                    </a:p>
                  </a:txBody>
                  <a:tcPr marL="68580" marR="68580" marT="0" marB="0">
                    <a:solidFill>
                      <a:srgbClr val="FF3300"/>
                    </a:solidFill>
                  </a:tcPr>
                </a:tc>
              </a:tr>
              <a:tr h="631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產品政策</a:t>
                      </a:r>
                    </a:p>
                  </a:txBody>
                  <a:tcPr marL="68580" marR="68580" marT="0" marB="0">
                    <a:solidFill>
                      <a:srgbClr val="FFCC99">
                        <a:alpha val="61961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三部曲，開創你新人生：｛改造自我全新風格、純衣料高貴重、個人專屬絕不山寨｝含本店專業服務</a:t>
                      </a:r>
                    </a:p>
                  </a:txBody>
                  <a:tcPr marL="68580" marR="68580" marT="0" marB="0">
                    <a:solidFill>
                      <a:srgbClr val="FFCC99">
                        <a:alpha val="6196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396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理想目標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台北信義商圈建立總店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提高知名度、打進服飾市場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廣告推銷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台北各商圈設置連鎖店，但以信義店為總店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專業服飾諮詢師擁有專業證照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研發創意服飾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官方設置網站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中南部商圈設置連鎖店，北部信義為總店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接受網路下單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5775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主要品質活動</a:t>
                      </a: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消費者意見檢討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標準作業流程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回饋活動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員工專業訓練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服務品質加強</a:t>
                      </a: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6636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第六章   營運計畫</a:t>
            </a:r>
            <a:endParaRPr lang="zh-TW" altLang="en-US" sz="4800" dirty="0">
              <a:latin typeface="Arial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648072"/>
          </a:xfrm>
        </p:spPr>
        <p:txBody>
          <a:bodyPr/>
          <a:lstStyle/>
          <a:p>
            <a:r>
              <a:rPr lang="zh-TW" altLang="en-US" sz="2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經營模式</a:t>
            </a:r>
            <a:endParaRPr lang="zh-TW" altLang="en-US" sz="26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604448" y="6425951"/>
            <a:ext cx="539552" cy="432049"/>
          </a:xfrm>
        </p:spPr>
        <p:txBody>
          <a:bodyPr/>
          <a:lstStyle/>
          <a:p>
            <a:pPr algn="ctr"/>
            <a:r>
              <a:rPr lang="en-US" altLang="zh-TW" sz="1600" b="1" dirty="0" smtClean="0">
                <a:solidFill>
                  <a:srgbClr val="C00000"/>
                </a:solidFill>
                <a:latin typeface="Chiller" pitchFamily="82" charset="0"/>
              </a:rPr>
              <a:t>25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6636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第七章   財務分析</a:t>
            </a:r>
            <a:endParaRPr lang="zh-TW" altLang="en-US" sz="4800" b="1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88948131"/>
              </p:ext>
            </p:extLst>
          </p:nvPr>
        </p:nvGraphicFramePr>
        <p:xfrm>
          <a:off x="179512" y="764704"/>
          <a:ext cx="8748465" cy="592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2785746"/>
                <a:gridCol w="2002279"/>
              </a:tblGrid>
              <a:tr h="36004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solidFill>
                            <a:srgbClr val="000099"/>
                          </a:solidFill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預計成本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669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sz="1800" kern="100" baseline="0" dirty="0"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單位</a:t>
                      </a:r>
                      <a:r>
                        <a:rPr lang="en-US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:</a:t>
                      </a:r>
                      <a:r>
                        <a:rPr lang="zh-TW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新台幣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baseline="0" dirty="0"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DD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平均月營收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$         1,000,000</a:t>
                      </a:r>
                      <a:endParaRPr lang="zh-TW" sz="1800" kern="100" baseline="0" dirty="0"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baseline="0" dirty="0"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每月租金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baseline="0" dirty="0" smtClean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$</a:t>
                      </a:r>
                      <a:r>
                        <a:rPr lang="zh-TW" altLang="en-US" sz="1800" kern="100" baseline="0" dirty="0" smtClean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  </a:t>
                      </a:r>
                      <a:r>
                        <a:rPr lang="en-US" sz="1800" kern="100" baseline="0" dirty="0" smtClean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            </a:t>
                      </a:r>
                      <a:r>
                        <a:rPr lang="en-US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50,000</a:t>
                      </a:r>
                      <a:endParaRPr lang="zh-TW" sz="1800" kern="100" baseline="0" dirty="0"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baseline="0" dirty="0"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DD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每月服飾進貨成本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$ </a:t>
                      </a:r>
                      <a:r>
                        <a:rPr lang="zh-TW" altLang="en-US" sz="1800" kern="100" baseline="0" dirty="0" smtClean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 </a:t>
                      </a:r>
                      <a:r>
                        <a:rPr lang="en-US" sz="1800" kern="100" baseline="0" dirty="0" smtClean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          </a:t>
                      </a:r>
                      <a:r>
                        <a:rPr lang="en-US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360,000</a:t>
                      </a:r>
                      <a:endParaRPr lang="zh-TW" sz="1800" kern="100" baseline="0" dirty="0"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baseline="0" dirty="0"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每月水電、電話費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baseline="0" dirty="0" smtClean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$</a:t>
                      </a:r>
                      <a:r>
                        <a:rPr lang="zh-TW" altLang="en-US" sz="1800" kern="100" baseline="0" dirty="0" smtClean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   </a:t>
                      </a:r>
                      <a:r>
                        <a:rPr lang="en-US" sz="1800" kern="100" baseline="0" dirty="0" smtClean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             </a:t>
                      </a:r>
                      <a:r>
                        <a:rPr lang="en-US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5,000</a:t>
                      </a:r>
                      <a:endParaRPr lang="zh-TW" sz="1800" kern="100" baseline="0" dirty="0"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baseline="0" dirty="0"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DD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每月給予員工業績獎金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$ </a:t>
                      </a:r>
                      <a:r>
                        <a:rPr lang="zh-TW" altLang="en-US" sz="1800" kern="100" baseline="0" dirty="0" smtClean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  </a:t>
                      </a:r>
                      <a:r>
                        <a:rPr lang="en-US" sz="1800" kern="100" baseline="0" dirty="0" smtClean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           </a:t>
                      </a:r>
                      <a:r>
                        <a:rPr lang="en-US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50,000</a:t>
                      </a:r>
                      <a:endParaRPr lang="zh-TW" sz="1800" kern="100" baseline="0" dirty="0"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依銷售業績分配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網路經營費用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baseline="0" dirty="0" smtClean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$</a:t>
                      </a:r>
                      <a:r>
                        <a:rPr lang="zh-TW" altLang="en-US" sz="1800" kern="100" baseline="0" dirty="0" smtClean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   </a:t>
                      </a:r>
                      <a:r>
                        <a:rPr lang="en-US" sz="1800" kern="100" baseline="0" dirty="0" smtClean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             </a:t>
                      </a:r>
                      <a:r>
                        <a:rPr lang="en-US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1,000</a:t>
                      </a:r>
                      <a:endParaRPr lang="zh-TW" sz="1800" kern="100" baseline="0" dirty="0"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baseline="0" dirty="0"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DD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員工薪資</a:t>
                      </a:r>
                      <a:r>
                        <a:rPr lang="en-US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(</a:t>
                      </a:r>
                      <a:r>
                        <a:rPr lang="zh-TW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員工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$ </a:t>
                      </a:r>
                      <a:r>
                        <a:rPr lang="zh-TW" altLang="en-US" sz="1800" kern="100" baseline="0" dirty="0" smtClean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  </a:t>
                      </a:r>
                      <a:r>
                        <a:rPr lang="en-US" sz="1800" kern="100" baseline="0" dirty="0" smtClean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           </a:t>
                      </a:r>
                      <a:r>
                        <a:rPr lang="en-US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60,000</a:t>
                      </a:r>
                      <a:endParaRPr lang="zh-TW" sz="1800" kern="100" baseline="0" dirty="0"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每人</a:t>
                      </a:r>
                      <a:r>
                        <a:rPr lang="en-US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3</a:t>
                      </a:r>
                      <a:r>
                        <a:rPr lang="zh-TW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萬</a:t>
                      </a:r>
                      <a:r>
                        <a:rPr lang="en-US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*2</a:t>
                      </a:r>
                      <a:endParaRPr lang="zh-TW" sz="1800" kern="100" baseline="0" dirty="0"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員工薪資</a:t>
                      </a:r>
                      <a:r>
                        <a:rPr lang="en-US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(</a:t>
                      </a:r>
                      <a:r>
                        <a:rPr lang="zh-TW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員工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$ </a:t>
                      </a:r>
                      <a:r>
                        <a:rPr lang="zh-TW" altLang="en-US" sz="1800" kern="100" baseline="0" dirty="0" smtClean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  </a:t>
                      </a:r>
                      <a:r>
                        <a:rPr lang="en-US" sz="1800" kern="100" baseline="0" dirty="0" smtClean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           </a:t>
                      </a:r>
                      <a:r>
                        <a:rPr lang="en-US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45,760</a:t>
                      </a:r>
                      <a:endParaRPr lang="zh-TW" sz="1800" kern="100" baseline="0" dirty="0"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時薪每人</a:t>
                      </a:r>
                      <a:r>
                        <a:rPr lang="en-US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22880*2</a:t>
                      </a:r>
                      <a:endParaRPr lang="zh-TW" sz="1800" kern="100" baseline="0" dirty="0"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DD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員工薪資</a:t>
                      </a:r>
                      <a:r>
                        <a:rPr lang="en-US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(</a:t>
                      </a:r>
                      <a:r>
                        <a:rPr lang="zh-TW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店長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$ </a:t>
                      </a:r>
                      <a:r>
                        <a:rPr lang="zh-TW" altLang="en-US" sz="1800" kern="100" baseline="0" dirty="0" smtClean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  </a:t>
                      </a:r>
                      <a:r>
                        <a:rPr lang="en-US" sz="1800" kern="100" baseline="0" dirty="0" smtClean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           </a:t>
                      </a:r>
                      <a:r>
                        <a:rPr lang="en-US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40,000</a:t>
                      </a:r>
                      <a:endParaRPr lang="zh-TW" sz="1800" kern="100" baseline="0" dirty="0"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每人</a:t>
                      </a:r>
                      <a:r>
                        <a:rPr lang="en-US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4</a:t>
                      </a:r>
                      <a:r>
                        <a:rPr lang="zh-TW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萬</a:t>
                      </a:r>
                      <a:r>
                        <a:rPr lang="en-US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*1</a:t>
                      </a:r>
                      <a:endParaRPr lang="zh-TW" sz="1800" kern="100" baseline="0" dirty="0"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員工勞健保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baseline="0" dirty="0" smtClean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$</a:t>
                      </a:r>
                      <a:r>
                        <a:rPr lang="zh-TW" altLang="en-US" sz="1800" kern="100" baseline="0" dirty="0" smtClean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   </a:t>
                      </a:r>
                      <a:r>
                        <a:rPr lang="en-US" sz="1800" kern="100" baseline="0" dirty="0" smtClean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             </a:t>
                      </a:r>
                      <a:r>
                        <a:rPr lang="en-US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4,200</a:t>
                      </a:r>
                      <a:endParaRPr lang="zh-TW" sz="1800" kern="100" baseline="0" dirty="0"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一個人</a:t>
                      </a:r>
                      <a:r>
                        <a:rPr lang="en-US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$840</a:t>
                      </a:r>
                      <a:endParaRPr lang="zh-TW" sz="1800" kern="100" baseline="0" dirty="0"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DD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每月支付國外設計及工廠費用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baseline="0" dirty="0" smtClean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$</a:t>
                      </a:r>
                      <a:r>
                        <a:rPr lang="zh-TW" altLang="en-US" sz="1800" kern="100" baseline="0" dirty="0" smtClean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  </a:t>
                      </a:r>
                      <a:r>
                        <a:rPr lang="en-US" sz="1800" kern="100" baseline="0" dirty="0" smtClean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            </a:t>
                      </a:r>
                      <a:r>
                        <a:rPr lang="en-US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70,000</a:t>
                      </a:r>
                      <a:endParaRPr lang="zh-TW" sz="1800" kern="100" baseline="0" dirty="0"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baseline="0" dirty="0"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店面展示櫥窗</a:t>
                      </a:r>
                      <a:r>
                        <a:rPr lang="en-US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/</a:t>
                      </a:r>
                      <a:r>
                        <a:rPr lang="zh-TW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展示櫃 檔期更換費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baseline="0" dirty="0" smtClean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$</a:t>
                      </a:r>
                      <a:r>
                        <a:rPr lang="zh-TW" altLang="en-US" sz="1800" kern="100" baseline="0" dirty="0" smtClean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  </a:t>
                      </a:r>
                      <a:r>
                        <a:rPr lang="en-US" sz="1800" kern="100" baseline="0" dirty="0" smtClean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            </a:t>
                      </a:r>
                      <a:r>
                        <a:rPr lang="en-US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19,500</a:t>
                      </a:r>
                      <a:endParaRPr lang="zh-TW" sz="1800" kern="100" baseline="0" dirty="0"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baseline="0" dirty="0"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DD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冷氣空調設備維護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baseline="0" dirty="0" smtClean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$</a:t>
                      </a:r>
                      <a:r>
                        <a:rPr lang="zh-TW" altLang="en-US" sz="1800" kern="100" baseline="0" dirty="0" smtClean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  </a:t>
                      </a:r>
                      <a:r>
                        <a:rPr lang="en-US" sz="1800" kern="100" baseline="0" dirty="0" smtClean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            </a:t>
                      </a:r>
                      <a:r>
                        <a:rPr lang="en-US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20,000</a:t>
                      </a:r>
                      <a:endParaRPr lang="zh-TW" sz="1800" kern="100" baseline="0" dirty="0"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baseline="0" dirty="0"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電腦</a:t>
                      </a:r>
                      <a:r>
                        <a:rPr lang="en-US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/</a:t>
                      </a:r>
                      <a:r>
                        <a:rPr lang="zh-TW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收銀機設備 維護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baseline="0" dirty="0" smtClean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$</a:t>
                      </a:r>
                      <a:r>
                        <a:rPr lang="zh-TW" altLang="en-US" sz="1800" kern="100" baseline="0" dirty="0" smtClean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  </a:t>
                      </a:r>
                      <a:r>
                        <a:rPr lang="en-US" sz="1800" kern="100" baseline="0" dirty="0" smtClean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            </a:t>
                      </a:r>
                      <a:r>
                        <a:rPr lang="en-US" sz="18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10,000</a:t>
                      </a:r>
                      <a:endParaRPr lang="zh-TW" sz="1800" kern="100" baseline="0" dirty="0"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baseline="0" dirty="0"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DDD"/>
                    </a:solidFill>
                  </a:tcPr>
                </a:tc>
              </a:tr>
            </a:tbl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29600" y="6497960"/>
            <a:ext cx="514400" cy="360040"/>
          </a:xfrm>
        </p:spPr>
        <p:txBody>
          <a:bodyPr/>
          <a:lstStyle/>
          <a:p>
            <a:pPr algn="ctr"/>
            <a:r>
              <a:rPr lang="en-US" altLang="zh-TW" sz="1600" b="1" dirty="0" smtClean="0">
                <a:solidFill>
                  <a:srgbClr val="C00000"/>
                </a:solidFill>
                <a:latin typeface="Chiller" pitchFamily="82" charset="0"/>
              </a:rPr>
              <a:t>26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6636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第七章   財務分析</a:t>
            </a:r>
            <a:endParaRPr lang="zh-TW" altLang="en-US" sz="4800" dirty="0">
              <a:latin typeface="Arial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629424"/>
          </a:xfrm>
        </p:spPr>
        <p:txBody>
          <a:bodyPr/>
          <a:lstStyle/>
          <a:p>
            <a:r>
              <a:rPr lang="zh-TW" altLang="en-US" sz="2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股東出資表</a:t>
            </a:r>
            <a:endParaRPr lang="zh-TW" altLang="en-US" sz="26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676456" y="6489851"/>
            <a:ext cx="467544" cy="367531"/>
          </a:xfrm>
        </p:spPr>
        <p:txBody>
          <a:bodyPr/>
          <a:lstStyle/>
          <a:p>
            <a:pPr algn="ctr"/>
            <a:r>
              <a:rPr lang="en-US" altLang="zh-TW" sz="1600" b="1" dirty="0" smtClean="0">
                <a:solidFill>
                  <a:srgbClr val="C00000"/>
                </a:solidFill>
                <a:latin typeface="Chiller" pitchFamily="82" charset="0"/>
              </a:rPr>
              <a:t>27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240532"/>
              </p:ext>
            </p:extLst>
          </p:nvPr>
        </p:nvGraphicFramePr>
        <p:xfrm>
          <a:off x="179512" y="1268761"/>
          <a:ext cx="8568953" cy="5400601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40000"/>
                    <a:lumOff val="60000"/>
                  </a:schemeClr>
                </a:solidFill>
                <a:tableStyleId>{5C22544A-7EE6-4342-B048-85BDC9FD1C3A}</a:tableStyleId>
              </a:tblPr>
              <a:tblGrid>
                <a:gridCol w="1769981"/>
                <a:gridCol w="1699743"/>
                <a:gridCol w="1699743"/>
                <a:gridCol w="1699743"/>
                <a:gridCol w="1699743"/>
              </a:tblGrid>
              <a:tr h="6716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solidFill>
                            <a:schemeClr val="accent4"/>
                          </a:solidFill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NO.</a:t>
                      </a:r>
                      <a:endParaRPr lang="zh-TW" sz="2000" kern="100" baseline="0" dirty="0">
                        <a:solidFill>
                          <a:schemeClr val="accent4"/>
                        </a:solidFill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669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solidFill>
                            <a:schemeClr val="accent4"/>
                          </a:solidFill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股東姓名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669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solidFill>
                            <a:schemeClr val="accent4"/>
                          </a:solidFill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出資金額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669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solidFill>
                            <a:schemeClr val="accent4"/>
                          </a:solidFill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持股比例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669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solidFill>
                            <a:schemeClr val="accent4"/>
                          </a:solidFill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備註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6698"/>
                    </a:solidFill>
                  </a:tcPr>
                </a:tc>
              </a:tr>
              <a:tr h="6716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1</a:t>
                      </a:r>
                      <a:endParaRPr lang="zh-TW" sz="2000" kern="100" baseline="0" dirty="0"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5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莊謹銘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5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$175,000</a:t>
                      </a:r>
                      <a:endParaRPr lang="zh-TW" sz="2000" kern="100" baseline="0" dirty="0"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5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17.5%</a:t>
                      </a:r>
                      <a:endParaRPr lang="zh-TW" sz="2000" kern="100" baseline="0" dirty="0"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5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負責人</a:t>
                      </a:r>
                      <a:r>
                        <a:rPr lang="en-US" sz="20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/</a:t>
                      </a:r>
                      <a:r>
                        <a:rPr lang="zh-TW" sz="20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店長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5F2"/>
                    </a:solidFill>
                  </a:tcPr>
                </a:tc>
              </a:tr>
              <a:tr h="6716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2</a:t>
                      </a:r>
                      <a:endParaRPr lang="zh-TW" sz="2000" kern="100" baseline="0" dirty="0"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陳星妤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$175,000</a:t>
                      </a:r>
                      <a:endParaRPr lang="zh-TW" sz="2000" kern="100" baseline="0" dirty="0"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17.5%</a:t>
                      </a:r>
                      <a:endParaRPr lang="zh-TW" sz="2000" kern="100" baseline="0" dirty="0"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股東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16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3</a:t>
                      </a:r>
                      <a:endParaRPr lang="zh-TW" sz="2000" kern="100" baseline="0" dirty="0"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5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許惠雯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5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$175,000</a:t>
                      </a:r>
                      <a:endParaRPr lang="zh-TW" sz="2000" kern="100" baseline="0" dirty="0"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5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17.5%</a:t>
                      </a:r>
                      <a:endParaRPr lang="zh-TW" sz="2000" kern="100" baseline="0" dirty="0"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5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股東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5F2"/>
                    </a:solidFill>
                  </a:tcPr>
                </a:tc>
              </a:tr>
              <a:tr h="6992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baseline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4</a:t>
                      </a:r>
                      <a:endParaRPr lang="zh-TW" sz="2000" kern="100" baseline="0"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baseline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張佳鈴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$175,000</a:t>
                      </a:r>
                      <a:endParaRPr lang="zh-TW" sz="2000" kern="100" baseline="0" dirty="0"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17.5%</a:t>
                      </a:r>
                      <a:endParaRPr lang="zh-TW" sz="2000" kern="100" baseline="0" dirty="0"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股東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16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5</a:t>
                      </a:r>
                      <a:endParaRPr lang="zh-TW" sz="2000" kern="100" baseline="0" dirty="0"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5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廖君隼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5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$100,000</a:t>
                      </a:r>
                      <a:endParaRPr lang="zh-TW" sz="2000" kern="100" baseline="0" dirty="0"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5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10%</a:t>
                      </a:r>
                      <a:endParaRPr lang="zh-TW" sz="2000" kern="100" baseline="0" dirty="0"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5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股東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5F2"/>
                    </a:solidFill>
                  </a:tcPr>
                </a:tc>
              </a:tr>
              <a:tr h="6716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baseline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6</a:t>
                      </a:r>
                      <a:endParaRPr lang="zh-TW" sz="2000" kern="100" baseline="0"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baseline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李權燁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baseline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$100,000</a:t>
                      </a:r>
                      <a:endParaRPr lang="zh-TW" sz="2000" kern="100" baseline="0"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10%</a:t>
                      </a:r>
                      <a:endParaRPr lang="zh-TW" sz="2000" kern="100" baseline="0" dirty="0"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股東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16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7</a:t>
                      </a:r>
                      <a:endParaRPr lang="zh-TW" sz="2000" kern="100" baseline="0" dirty="0"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5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藍偉智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5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$100,000</a:t>
                      </a:r>
                      <a:endParaRPr lang="zh-TW" sz="2000" kern="100" baseline="0" dirty="0"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5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10%</a:t>
                      </a:r>
                      <a:endParaRPr lang="zh-TW" sz="2000" kern="100" baseline="0" dirty="0">
                        <a:latin typeface="Arial" pitchFamily="34" charset="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5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itchFamily="65" charset="-120"/>
                          <a:cs typeface="Times New Roman"/>
                        </a:rPr>
                        <a:t>股東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5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98984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第一章   創業動機與目的</a:t>
            </a:r>
            <a:endParaRPr lang="zh-TW" altLang="en-US" sz="4800" b="1" dirty="0">
              <a:solidFill>
                <a:srgbClr val="002060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2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國內男性服飾消費市場上，近年來較已往熱絡，流行腳步已和女裝同步，可從大量國際名牌服飾紛紛入關台灣，而近年來，</a:t>
            </a:r>
            <a:r>
              <a:rPr lang="zh-TW" altLang="zh-TW" sz="2600" dirty="0" smtClean="0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時下年輕人因普遍受到韓國偶像團體及日劇的影響</a:t>
            </a:r>
            <a:r>
              <a:rPr lang="zh-TW" altLang="zh-TW" sz="2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，其穿著皆以追求日韓風格的打扮才覺得符合時尚潮流，反而</a:t>
            </a:r>
            <a:r>
              <a:rPr lang="zh-TW" altLang="zh-TW" sz="2600" dirty="0" smtClean="0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造成大多數的年輕人穿著太一致性，而缺少自我風格</a:t>
            </a:r>
            <a:r>
              <a:rPr lang="zh-TW" altLang="en-US" sz="2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，若有一家能有專業人員幫助顧客量身搭配適合他們的服飾，穿出時尚品味及自我風格，相信一定有很大的商機，</a:t>
            </a:r>
            <a:r>
              <a:rPr lang="zh-TW" altLang="zh-TW" sz="2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引起我們</a:t>
            </a:r>
            <a:r>
              <a:rPr lang="zh-TW" altLang="en-US" sz="2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的創業動機</a:t>
            </a:r>
            <a:r>
              <a:rPr lang="zh-TW" altLang="zh-TW" sz="2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6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701608" y="6490469"/>
            <a:ext cx="442392" cy="367531"/>
          </a:xfrm>
        </p:spPr>
        <p:txBody>
          <a:bodyPr/>
          <a:lstStyle/>
          <a:p>
            <a:pPr algn="ctr"/>
            <a:r>
              <a:rPr lang="en-US" altLang="zh-TW" sz="1600" b="1" dirty="0" smtClean="0">
                <a:solidFill>
                  <a:srgbClr val="C00000"/>
                </a:solidFill>
                <a:latin typeface="Chiller" pitchFamily="82" charset="0"/>
                <a:ea typeface="Gungsuh" pitchFamily="18" charset="-127"/>
              </a:rPr>
              <a:t>1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63826104"/>
              </p:ext>
            </p:extLst>
          </p:nvPr>
        </p:nvGraphicFramePr>
        <p:xfrm>
          <a:off x="0" y="553718"/>
          <a:ext cx="9143997" cy="6304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3848"/>
                <a:gridCol w="2350398"/>
                <a:gridCol w="2130048"/>
                <a:gridCol w="2239703"/>
              </a:tblGrid>
              <a:tr h="499146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baseline="0" dirty="0">
                          <a:latin typeface="Arial"/>
                          <a:ea typeface="標楷體"/>
                          <a:cs typeface="Times New Roman"/>
                        </a:rPr>
                        <a:t>預估損益表</a:t>
                      </a:r>
                      <a:endParaRPr lang="zh-TW" sz="2000" kern="100" baseline="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0066FF"/>
                    </a:solidFill>
                  </a:tcPr>
                </a:tc>
              </a:tr>
              <a:tr h="4991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000" kern="100" baseline="0" dirty="0">
                        <a:latin typeface="Arial"/>
                        <a:ea typeface="標楷體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"/>
                          <a:ea typeface="標楷體"/>
                          <a:cs typeface="Times New Roman"/>
                        </a:rPr>
                        <a:t>第一年</a:t>
                      </a:r>
                      <a:endParaRPr lang="zh-TW" sz="2000" kern="100" baseline="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>
                          <a:latin typeface="Arial"/>
                          <a:ea typeface="標楷體"/>
                          <a:cs typeface="Times New Roman"/>
                        </a:rPr>
                        <a:t>第二年</a:t>
                      </a:r>
                      <a:endParaRPr lang="zh-TW" sz="2000" kern="100" baseline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>
                          <a:latin typeface="Arial"/>
                          <a:ea typeface="標楷體"/>
                          <a:cs typeface="Times New Roman"/>
                        </a:rPr>
                        <a:t>第三年</a:t>
                      </a:r>
                      <a:endParaRPr lang="zh-TW" sz="2000" kern="100" baseline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564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baseline="0">
                          <a:latin typeface="Arial"/>
                          <a:ea typeface="標楷體"/>
                          <a:cs typeface="Times New Roman"/>
                        </a:rPr>
                        <a:t>營業收入</a:t>
                      </a:r>
                      <a:r>
                        <a:rPr lang="en-US" sz="2000" kern="100" baseline="0">
                          <a:latin typeface="Arial"/>
                          <a:ea typeface="標楷體"/>
                          <a:cs typeface="Times New Roman"/>
                        </a:rPr>
                        <a:t>           </a:t>
                      </a:r>
                      <a:endParaRPr lang="zh-TW" sz="2000" kern="100" baseline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latin typeface="Arial"/>
                          <a:ea typeface="標楷體"/>
                          <a:cs typeface="Times New Roman"/>
                        </a:rPr>
                        <a:t>12,000,000</a:t>
                      </a:r>
                      <a:endParaRPr lang="zh-TW" sz="2000" kern="100" baseline="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latin typeface="Arial"/>
                          <a:ea typeface="標楷體"/>
                          <a:cs typeface="Times New Roman"/>
                        </a:rPr>
                        <a:t>15,000,000</a:t>
                      </a:r>
                      <a:endParaRPr lang="zh-TW" sz="2000" kern="100" baseline="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baseline="0">
                          <a:latin typeface="Arial"/>
                          <a:ea typeface="標楷體"/>
                          <a:cs typeface="Times New Roman"/>
                        </a:rPr>
                        <a:t>18,000,000</a:t>
                      </a:r>
                      <a:endParaRPr lang="zh-TW" sz="2000" kern="100" baseline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914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"/>
                          <a:ea typeface="標楷體"/>
                          <a:cs typeface="Times New Roman"/>
                        </a:rPr>
                        <a:t>銷貨總額</a:t>
                      </a:r>
                      <a:endParaRPr lang="zh-TW" sz="2000" kern="100" baseline="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latin typeface="Arial"/>
                          <a:ea typeface="標楷體"/>
                          <a:cs typeface="Times New Roman"/>
                        </a:rPr>
                        <a:t>4,320,000</a:t>
                      </a:r>
                      <a:endParaRPr lang="zh-TW" sz="2000" kern="100" baseline="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latin typeface="Arial"/>
                          <a:ea typeface="標楷體"/>
                          <a:cs typeface="Times New Roman"/>
                        </a:rPr>
                        <a:t>6,000,000</a:t>
                      </a:r>
                      <a:endParaRPr lang="zh-TW" sz="2000" kern="100" baseline="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baseline="0">
                          <a:latin typeface="Arial"/>
                          <a:ea typeface="標楷體"/>
                          <a:cs typeface="Times New Roman"/>
                        </a:rPr>
                        <a:t>8,400,000</a:t>
                      </a:r>
                      <a:endParaRPr lang="zh-TW" sz="2000" kern="100" baseline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91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baseline="0">
                          <a:latin typeface="Arial"/>
                          <a:ea typeface="標楷體"/>
                          <a:cs typeface="Times New Roman"/>
                        </a:rPr>
                        <a:t>營業成本</a:t>
                      </a:r>
                      <a:endParaRPr lang="zh-TW" sz="2000" kern="100" baseline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baseline="0">
                          <a:latin typeface="Arial"/>
                          <a:ea typeface="標楷體"/>
                          <a:cs typeface="Times New Roman"/>
                        </a:rPr>
                        <a:t>7,680,000</a:t>
                      </a:r>
                      <a:endParaRPr lang="zh-TW" sz="2000" kern="100" baseline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latin typeface="Arial"/>
                          <a:ea typeface="標楷體"/>
                          <a:cs typeface="Times New Roman"/>
                        </a:rPr>
                        <a:t>9,000,000</a:t>
                      </a:r>
                      <a:endParaRPr lang="zh-TW" sz="2000" kern="100" baseline="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baseline="0">
                          <a:latin typeface="Arial"/>
                          <a:ea typeface="標楷體"/>
                          <a:cs typeface="Times New Roman"/>
                        </a:rPr>
                        <a:t>9,600,000</a:t>
                      </a:r>
                      <a:endParaRPr lang="zh-TW" sz="2000" kern="100" baseline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914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2000" kern="100" baseline="0">
                          <a:latin typeface="Arial"/>
                          <a:ea typeface="標楷體"/>
                          <a:cs typeface="Times New Roman"/>
                        </a:rPr>
                        <a:t>成本總額</a:t>
                      </a:r>
                      <a:endParaRPr lang="zh-TW" sz="2000" kern="100" baseline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baseline="0">
                          <a:latin typeface="Arial"/>
                          <a:ea typeface="標楷體"/>
                          <a:cs typeface="Times New Roman"/>
                        </a:rPr>
                        <a:t>1,916,400</a:t>
                      </a:r>
                      <a:endParaRPr lang="zh-TW" sz="2000" kern="100" baseline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latin typeface="Arial"/>
                          <a:ea typeface="標楷體"/>
                          <a:cs typeface="Times New Roman"/>
                        </a:rPr>
                        <a:t>1,916,400</a:t>
                      </a:r>
                      <a:endParaRPr lang="zh-TW" sz="2000" kern="100" baseline="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latin typeface="Arial"/>
                          <a:ea typeface="標楷體"/>
                          <a:cs typeface="Times New Roman"/>
                        </a:rPr>
                        <a:t>1,916,400</a:t>
                      </a:r>
                      <a:endParaRPr lang="zh-TW" sz="2000" kern="100" baseline="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91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baseline="0">
                          <a:latin typeface="Arial"/>
                          <a:ea typeface="標楷體"/>
                          <a:cs typeface="Times New Roman"/>
                        </a:rPr>
                        <a:t>營業費用</a:t>
                      </a:r>
                      <a:endParaRPr lang="zh-TW" sz="2000" kern="100" baseline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latin typeface="Arial"/>
                          <a:ea typeface="標楷體"/>
                          <a:cs typeface="Times New Roman"/>
                        </a:rPr>
                        <a:t>4,014,480</a:t>
                      </a:r>
                      <a:endParaRPr lang="zh-TW" sz="2000" kern="100" baseline="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latin typeface="Arial"/>
                          <a:ea typeface="標楷體"/>
                          <a:cs typeface="Times New Roman"/>
                        </a:rPr>
                        <a:t>5,334,480</a:t>
                      </a:r>
                      <a:endParaRPr lang="zh-TW" sz="2000" kern="100" baseline="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latin typeface="Arial"/>
                          <a:ea typeface="標楷體"/>
                          <a:cs typeface="Times New Roman"/>
                        </a:rPr>
                        <a:t>5,934,480</a:t>
                      </a:r>
                      <a:endParaRPr lang="zh-TW" sz="2000" kern="100" baseline="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5641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2000" kern="100" baseline="0">
                          <a:latin typeface="Arial"/>
                          <a:ea typeface="標楷體"/>
                          <a:cs typeface="Times New Roman"/>
                        </a:rPr>
                        <a:t>管銷費用</a:t>
                      </a:r>
                      <a:endParaRPr lang="zh-TW" sz="2000" kern="100" baseline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baseline="0">
                          <a:latin typeface="Arial"/>
                          <a:ea typeface="標楷體"/>
                          <a:cs typeface="Times New Roman"/>
                        </a:rPr>
                        <a:t>1,749,120</a:t>
                      </a:r>
                      <a:endParaRPr lang="zh-TW" sz="2000" kern="100" baseline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latin typeface="Arial"/>
                          <a:ea typeface="標楷體"/>
                          <a:cs typeface="Times New Roman"/>
                        </a:rPr>
                        <a:t>1,749,1200</a:t>
                      </a:r>
                      <a:endParaRPr lang="zh-TW" sz="2000" kern="100" baseline="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latin typeface="Arial"/>
                          <a:ea typeface="標楷體"/>
                          <a:cs typeface="Times New Roman"/>
                        </a:rPr>
                        <a:t>1,749,1200</a:t>
                      </a:r>
                      <a:endParaRPr lang="zh-TW" sz="2000" kern="100" baseline="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914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2000" kern="100" baseline="0">
                          <a:latin typeface="Arial"/>
                          <a:ea typeface="標楷體"/>
                          <a:cs typeface="Times New Roman"/>
                        </a:rPr>
                        <a:t>研發費用</a:t>
                      </a:r>
                      <a:endParaRPr lang="zh-TW" sz="2000" kern="100" baseline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baseline="0">
                          <a:latin typeface="Arial"/>
                          <a:ea typeface="標楷體"/>
                          <a:cs typeface="Times New Roman"/>
                        </a:rPr>
                        <a:t>840,000</a:t>
                      </a:r>
                      <a:endParaRPr lang="zh-TW" sz="2000" kern="100" baseline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latin typeface="Arial"/>
                          <a:ea typeface="標楷體"/>
                          <a:cs typeface="Times New Roman"/>
                        </a:rPr>
                        <a:t>1,080,000</a:t>
                      </a:r>
                      <a:endParaRPr lang="zh-TW" sz="2000" kern="100" baseline="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latin typeface="Arial"/>
                          <a:ea typeface="標楷體"/>
                          <a:cs typeface="Times New Roman"/>
                        </a:rPr>
                        <a:t>1,200,000</a:t>
                      </a:r>
                      <a:endParaRPr lang="zh-TW" sz="2000" kern="100" baseline="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91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baseline="0">
                          <a:latin typeface="Arial"/>
                          <a:ea typeface="標楷體"/>
                          <a:cs typeface="Times New Roman"/>
                        </a:rPr>
                        <a:t>營業淨利</a:t>
                      </a:r>
                      <a:endParaRPr lang="zh-TW" sz="2000" kern="100" baseline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baseline="0">
                          <a:latin typeface="Arial"/>
                          <a:ea typeface="標楷體"/>
                          <a:cs typeface="Times New Roman"/>
                        </a:rPr>
                        <a:t>3,174,480</a:t>
                      </a:r>
                      <a:endParaRPr lang="zh-TW" sz="2000" kern="100" baseline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baseline="0">
                          <a:latin typeface="Arial"/>
                          <a:ea typeface="標楷體"/>
                          <a:cs typeface="Times New Roman"/>
                        </a:rPr>
                        <a:t>4,254,480</a:t>
                      </a:r>
                      <a:endParaRPr lang="zh-TW" sz="2000" kern="100" baseline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latin typeface="Arial"/>
                          <a:ea typeface="標楷體"/>
                          <a:cs typeface="Times New Roman"/>
                        </a:rPr>
                        <a:t>4,734,480</a:t>
                      </a:r>
                      <a:endParaRPr lang="zh-TW" sz="2000" kern="100" baseline="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914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2000" kern="100" baseline="0">
                          <a:latin typeface="Arial"/>
                          <a:ea typeface="標楷體"/>
                          <a:cs typeface="Times New Roman"/>
                        </a:rPr>
                        <a:t>營業外支出</a:t>
                      </a:r>
                      <a:endParaRPr lang="zh-TW" sz="2000" kern="100" baseline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baseline="0">
                          <a:latin typeface="Arial"/>
                          <a:ea typeface="標楷體"/>
                          <a:cs typeface="Times New Roman"/>
                        </a:rPr>
                        <a:t>420,000</a:t>
                      </a:r>
                      <a:endParaRPr lang="zh-TW" sz="2000" kern="100" baseline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baseline="0">
                          <a:latin typeface="Arial"/>
                          <a:ea typeface="標楷體"/>
                          <a:cs typeface="Times New Roman"/>
                        </a:rPr>
                        <a:t>600,000</a:t>
                      </a:r>
                      <a:endParaRPr lang="zh-TW" sz="2000" kern="100" baseline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latin typeface="Arial"/>
                          <a:ea typeface="標楷體"/>
                          <a:cs typeface="Times New Roman"/>
                        </a:rPr>
                        <a:t>780,000</a:t>
                      </a:r>
                      <a:endParaRPr lang="zh-TW" sz="2000" kern="100" baseline="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91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baseline="0">
                          <a:latin typeface="Arial"/>
                          <a:ea typeface="標楷體"/>
                          <a:cs typeface="Times New Roman"/>
                        </a:rPr>
                        <a:t>稅前淨利</a:t>
                      </a:r>
                      <a:endParaRPr lang="zh-TW" sz="2000" kern="100" baseline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baseline="0">
                          <a:latin typeface="Arial"/>
                          <a:ea typeface="標楷體"/>
                          <a:cs typeface="Times New Roman"/>
                        </a:rPr>
                        <a:t>2,754,480</a:t>
                      </a:r>
                      <a:endParaRPr lang="zh-TW" sz="2000" kern="100" baseline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baseline="0">
                          <a:latin typeface="Arial"/>
                          <a:ea typeface="標楷體"/>
                          <a:cs typeface="Times New Roman"/>
                        </a:rPr>
                        <a:t>3,654,480</a:t>
                      </a:r>
                      <a:endParaRPr lang="zh-TW" sz="2000" kern="100" baseline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latin typeface="Arial"/>
                          <a:ea typeface="標楷體"/>
                          <a:cs typeface="Times New Roman"/>
                        </a:rPr>
                        <a:t>3,954,480</a:t>
                      </a:r>
                      <a:endParaRPr lang="zh-TW" sz="2000" kern="100" baseline="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676456" cy="938368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第七章   財務分析</a:t>
            </a:r>
            <a:endParaRPr lang="zh-TW" altLang="en-US" sz="4800" dirty="0">
              <a:latin typeface="Arial" pitchFamily="34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748464" y="6497960"/>
            <a:ext cx="395536" cy="360040"/>
          </a:xfrm>
        </p:spPr>
        <p:txBody>
          <a:bodyPr/>
          <a:lstStyle/>
          <a:p>
            <a:pPr algn="ctr"/>
            <a:r>
              <a:rPr lang="en-US" altLang="zh-TW" sz="1600" b="1" dirty="0" smtClean="0">
                <a:solidFill>
                  <a:srgbClr val="C00000"/>
                </a:solidFill>
                <a:latin typeface="Chiller" pitchFamily="82" charset="0"/>
              </a:rPr>
              <a:t>28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2364"/>
            <a:ext cx="8229600" cy="86636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第八章   風險評估</a:t>
            </a:r>
            <a:endParaRPr lang="zh-TW" altLang="en-US" sz="4800" b="1" dirty="0">
              <a:latin typeface="Arial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764704"/>
            <a:ext cx="8291264" cy="648072"/>
          </a:xfrm>
        </p:spPr>
        <p:txBody>
          <a:bodyPr/>
          <a:lstStyle/>
          <a:p>
            <a:r>
              <a:rPr lang="zh-TW" altLang="zh-TW" sz="2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風險評估</a:t>
            </a:r>
            <a:r>
              <a:rPr lang="zh-TW" altLang="en-US" sz="2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分析表</a:t>
            </a:r>
            <a:endParaRPr lang="en-US" altLang="zh-TW" sz="26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604448" y="6497960"/>
            <a:ext cx="539552" cy="360040"/>
          </a:xfrm>
        </p:spPr>
        <p:txBody>
          <a:bodyPr/>
          <a:lstStyle/>
          <a:p>
            <a:pPr algn="ctr"/>
            <a:r>
              <a:rPr lang="en-US" altLang="zh-TW" sz="1600" b="1" dirty="0" smtClean="0">
                <a:solidFill>
                  <a:srgbClr val="C00000"/>
                </a:solidFill>
                <a:latin typeface="Chiller" pitchFamily="82" charset="0"/>
              </a:rPr>
              <a:t>29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0736418"/>
              </p:ext>
            </p:extLst>
          </p:nvPr>
        </p:nvGraphicFramePr>
        <p:xfrm>
          <a:off x="251520" y="1340768"/>
          <a:ext cx="8424936" cy="474972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345080"/>
                <a:gridCol w="2345080"/>
                <a:gridCol w="2345080"/>
                <a:gridCol w="1389696"/>
              </a:tblGrid>
              <a:tr h="6283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 "/>
                          <a:ea typeface="標楷體" pitchFamily="65" charset="-120"/>
                        </a:rPr>
                        <a:t>風險評估</a:t>
                      </a:r>
                      <a:endParaRPr lang="zh-TW" sz="2000" kern="100" baseline="0" dirty="0">
                        <a:latin typeface="Arial 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 "/>
                          <a:ea typeface="標楷體" pitchFamily="65" charset="-120"/>
                        </a:rPr>
                        <a:t>風險項目</a:t>
                      </a:r>
                      <a:endParaRPr lang="zh-TW" sz="2000" kern="100" baseline="0" dirty="0">
                        <a:latin typeface="Arial 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 "/>
                          <a:ea typeface="標楷體" pitchFamily="65" charset="-120"/>
                        </a:rPr>
                        <a:t>風險評等</a:t>
                      </a:r>
                      <a:endParaRPr lang="zh-TW" sz="2000" kern="100" baseline="0" dirty="0">
                        <a:latin typeface="Arial 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>
                          <a:latin typeface="Arial "/>
                          <a:ea typeface="標楷體" pitchFamily="65" charset="-120"/>
                        </a:rPr>
                        <a:t>發生機率</a:t>
                      </a:r>
                      <a:endParaRPr lang="zh-TW" sz="2000" kern="100" baseline="0">
                        <a:latin typeface="Arial 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2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 "/>
                          <a:ea typeface="標楷體" pitchFamily="65" charset="-120"/>
                        </a:rPr>
                        <a:t>財務風險</a:t>
                      </a:r>
                      <a:endParaRPr lang="zh-TW" sz="2000" kern="100" baseline="0" dirty="0">
                        <a:solidFill>
                          <a:schemeClr val="tx1"/>
                        </a:solidFill>
                        <a:latin typeface="Arial 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D87A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 "/>
                          <a:ea typeface="標楷體" pitchFamily="65" charset="-120"/>
                        </a:rPr>
                        <a:t>資金周轉不良，導致股東風險提升</a:t>
                      </a:r>
                      <a:endParaRPr lang="zh-TW" sz="2000" kern="100" baseline="0" dirty="0">
                        <a:solidFill>
                          <a:schemeClr val="tx1"/>
                        </a:solidFill>
                        <a:latin typeface="Arial 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D87A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 "/>
                          <a:ea typeface="標楷體" pitchFamily="65" charset="-120"/>
                        </a:rPr>
                        <a:t>高</a:t>
                      </a:r>
                      <a:endParaRPr lang="zh-TW" sz="2000" kern="100" baseline="0" dirty="0">
                        <a:solidFill>
                          <a:schemeClr val="tx1"/>
                        </a:solidFill>
                        <a:latin typeface="Arial 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D87A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 "/>
                          <a:ea typeface="標楷體" pitchFamily="65" charset="-120"/>
                        </a:rPr>
                        <a:t>中</a:t>
                      </a:r>
                      <a:endParaRPr lang="zh-TW" sz="2000" kern="100" baseline="0" dirty="0">
                        <a:solidFill>
                          <a:schemeClr val="tx1"/>
                        </a:solidFill>
                        <a:latin typeface="Arial 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D87AE">
                        <a:alpha val="20000"/>
                      </a:srgbClr>
                    </a:solidFill>
                  </a:tcPr>
                </a:tc>
              </a:tr>
              <a:tr h="6351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 "/>
                          <a:ea typeface="標楷體" pitchFamily="65" charset="-120"/>
                        </a:rPr>
                        <a:t>經濟風險</a:t>
                      </a:r>
                      <a:endParaRPr lang="zh-TW" sz="2000" kern="100" baseline="0" dirty="0">
                        <a:solidFill>
                          <a:schemeClr val="tx1"/>
                        </a:solidFill>
                        <a:latin typeface="Arial 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 "/>
                          <a:ea typeface="標楷體" pitchFamily="65" charset="-120"/>
                        </a:rPr>
                        <a:t>經濟景氣狀況影響購買慾</a:t>
                      </a:r>
                      <a:endParaRPr lang="zh-TW" sz="2000" kern="100" baseline="0" dirty="0">
                        <a:solidFill>
                          <a:schemeClr val="tx1"/>
                        </a:solidFill>
                        <a:latin typeface="Arial 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 "/>
                          <a:ea typeface="標楷體" pitchFamily="65" charset="-120"/>
                        </a:rPr>
                        <a:t>高</a:t>
                      </a:r>
                      <a:endParaRPr lang="zh-TW" sz="2000" kern="100" baseline="0" dirty="0">
                        <a:solidFill>
                          <a:schemeClr val="tx1"/>
                        </a:solidFill>
                        <a:latin typeface="Arial 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 "/>
                          <a:ea typeface="標楷體" pitchFamily="65" charset="-120"/>
                        </a:rPr>
                        <a:t>高</a:t>
                      </a:r>
                      <a:endParaRPr lang="zh-TW" sz="2000" kern="100" baseline="0" dirty="0">
                        <a:solidFill>
                          <a:schemeClr val="tx1"/>
                        </a:solidFill>
                        <a:latin typeface="Arial 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  <a:tr h="6351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 "/>
                          <a:ea typeface="標楷體" pitchFamily="65" charset="-120"/>
                        </a:rPr>
                        <a:t>競爭者風險</a:t>
                      </a:r>
                      <a:endParaRPr lang="zh-TW" sz="2000" kern="100" baseline="0" dirty="0">
                        <a:solidFill>
                          <a:schemeClr val="tx1"/>
                        </a:solidFill>
                        <a:latin typeface="Arial 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D87A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 "/>
                          <a:ea typeface="標楷體" pitchFamily="65" charset="-120"/>
                        </a:rPr>
                        <a:t>類似的服裝店興起</a:t>
                      </a:r>
                      <a:endParaRPr lang="zh-TW" sz="2000" kern="100" baseline="0" dirty="0">
                        <a:solidFill>
                          <a:schemeClr val="tx1"/>
                        </a:solidFill>
                        <a:latin typeface="Arial 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D87A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 "/>
                          <a:ea typeface="標楷體" pitchFamily="65" charset="-120"/>
                        </a:rPr>
                        <a:t>中</a:t>
                      </a:r>
                      <a:endParaRPr lang="zh-TW" sz="2000" kern="100" baseline="0" dirty="0">
                        <a:solidFill>
                          <a:schemeClr val="tx1"/>
                        </a:solidFill>
                        <a:latin typeface="Arial 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D87A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 "/>
                          <a:ea typeface="標楷體" pitchFamily="65" charset="-120"/>
                        </a:rPr>
                        <a:t>中</a:t>
                      </a:r>
                      <a:endParaRPr lang="zh-TW" sz="2000" kern="100" baseline="0" dirty="0">
                        <a:solidFill>
                          <a:schemeClr val="tx1"/>
                        </a:solidFill>
                        <a:latin typeface="Arial 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D87AE">
                        <a:alpha val="20000"/>
                      </a:srgbClr>
                    </a:solidFill>
                  </a:tcPr>
                </a:tc>
              </a:tr>
              <a:tr h="6351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 "/>
                          <a:ea typeface="標楷體" pitchFamily="65" charset="-120"/>
                        </a:rPr>
                        <a:t>投入成本風險</a:t>
                      </a:r>
                      <a:endParaRPr lang="zh-TW" sz="2000" kern="100" baseline="0" dirty="0">
                        <a:solidFill>
                          <a:schemeClr val="tx1"/>
                        </a:solidFill>
                        <a:latin typeface="Arial 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 "/>
                          <a:ea typeface="標楷體" pitchFamily="65" charset="-120"/>
                        </a:rPr>
                        <a:t>投入的成本沒有得到應有的回應</a:t>
                      </a:r>
                      <a:endParaRPr lang="zh-TW" sz="2000" kern="100" baseline="0" dirty="0">
                        <a:solidFill>
                          <a:schemeClr val="tx1"/>
                        </a:solidFill>
                        <a:latin typeface="Arial 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 "/>
                          <a:ea typeface="標楷體" pitchFamily="65" charset="-120"/>
                        </a:rPr>
                        <a:t>高</a:t>
                      </a:r>
                      <a:endParaRPr lang="zh-TW" sz="2000" kern="100" baseline="0" dirty="0">
                        <a:solidFill>
                          <a:schemeClr val="tx1"/>
                        </a:solidFill>
                        <a:latin typeface="Arial 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 "/>
                          <a:ea typeface="標楷體" pitchFamily="65" charset="-120"/>
                        </a:rPr>
                        <a:t>高</a:t>
                      </a:r>
                      <a:endParaRPr lang="zh-TW" sz="2000" kern="100" baseline="0" dirty="0">
                        <a:solidFill>
                          <a:schemeClr val="tx1"/>
                        </a:solidFill>
                        <a:latin typeface="Arial 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  <a:tr h="6351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 "/>
                          <a:ea typeface="標楷體" pitchFamily="65" charset="-120"/>
                        </a:rPr>
                        <a:t>存貨管理風險</a:t>
                      </a:r>
                      <a:endParaRPr lang="zh-TW" sz="2000" kern="100" baseline="0" dirty="0">
                        <a:solidFill>
                          <a:schemeClr val="tx1"/>
                        </a:solidFill>
                        <a:latin typeface="Arial 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D87A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 "/>
                          <a:ea typeface="標楷體" pitchFamily="65" charset="-120"/>
                        </a:rPr>
                        <a:t>過多的產品滯銷，導致囤貨</a:t>
                      </a:r>
                      <a:endParaRPr lang="zh-TW" sz="2000" kern="100" baseline="0" dirty="0">
                        <a:solidFill>
                          <a:schemeClr val="tx1"/>
                        </a:solidFill>
                        <a:latin typeface="Arial 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D87A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 "/>
                          <a:ea typeface="標楷體" pitchFamily="65" charset="-120"/>
                        </a:rPr>
                        <a:t>中</a:t>
                      </a:r>
                      <a:endParaRPr lang="zh-TW" sz="2000" kern="100" baseline="0" dirty="0">
                        <a:solidFill>
                          <a:schemeClr val="tx1"/>
                        </a:solidFill>
                        <a:latin typeface="Arial 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D87A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 "/>
                          <a:ea typeface="標楷體" pitchFamily="65" charset="-120"/>
                        </a:rPr>
                        <a:t>中</a:t>
                      </a:r>
                      <a:endParaRPr lang="zh-TW" sz="2000" kern="100" baseline="0" dirty="0">
                        <a:solidFill>
                          <a:schemeClr val="tx1"/>
                        </a:solidFill>
                        <a:latin typeface="Arial 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D87AE">
                        <a:alpha val="20000"/>
                      </a:srgbClr>
                    </a:solidFill>
                  </a:tcPr>
                </a:tc>
              </a:tr>
              <a:tr h="6283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 "/>
                          <a:ea typeface="標楷體" pitchFamily="65" charset="-120"/>
                        </a:rPr>
                        <a:t>意外風險</a:t>
                      </a:r>
                      <a:endParaRPr lang="zh-TW" sz="2000" kern="100" baseline="0" dirty="0">
                        <a:solidFill>
                          <a:schemeClr val="tx1"/>
                        </a:solidFill>
                        <a:latin typeface="Arial 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 "/>
                          <a:ea typeface="標楷體" pitchFamily="65" charset="-120"/>
                        </a:rPr>
                        <a:t>天災、人禍</a:t>
                      </a:r>
                      <a:endParaRPr lang="zh-TW" sz="2000" kern="100" baseline="0" dirty="0">
                        <a:solidFill>
                          <a:schemeClr val="tx1"/>
                        </a:solidFill>
                        <a:latin typeface="Arial 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 "/>
                          <a:ea typeface="標楷體" pitchFamily="65" charset="-120"/>
                        </a:rPr>
                        <a:t>中</a:t>
                      </a:r>
                      <a:endParaRPr lang="zh-TW" sz="2000" kern="100" baseline="0" dirty="0">
                        <a:solidFill>
                          <a:schemeClr val="tx1"/>
                        </a:solidFill>
                        <a:latin typeface="Arial 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 "/>
                          <a:ea typeface="標楷體" pitchFamily="65" charset="-120"/>
                        </a:rPr>
                        <a:t>低</a:t>
                      </a:r>
                      <a:endParaRPr lang="zh-TW" sz="2000" kern="100" baseline="0" dirty="0">
                        <a:solidFill>
                          <a:schemeClr val="tx1"/>
                        </a:solidFill>
                        <a:latin typeface="Arial 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75897675"/>
              </p:ext>
            </p:extLst>
          </p:nvPr>
        </p:nvGraphicFramePr>
        <p:xfrm>
          <a:off x="179512" y="1124744"/>
          <a:ext cx="8784975" cy="561662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928325"/>
                <a:gridCol w="2928325"/>
                <a:gridCol w="2928325"/>
              </a:tblGrid>
              <a:tr h="312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anose="03000509000000000000" pitchFamily="65" charset="-120"/>
                        </a:rPr>
                        <a:t>風險評估</a:t>
                      </a:r>
                      <a:endParaRPr lang="zh-TW" sz="2000" kern="100" baseline="0" dirty="0">
                        <a:solidFill>
                          <a:schemeClr val="bg1">
                            <a:lumMod val="10000"/>
                          </a:schemeClr>
                        </a:solidFill>
                        <a:latin typeface="Arial" pitchFamily="34" charset="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anose="03000509000000000000" pitchFamily="65" charset="-120"/>
                        </a:rPr>
                        <a:t>風險項目</a:t>
                      </a:r>
                      <a:endParaRPr lang="zh-TW" sz="2000" kern="100" baseline="0" dirty="0">
                        <a:solidFill>
                          <a:schemeClr val="bg1">
                            <a:lumMod val="10000"/>
                          </a:schemeClr>
                        </a:solidFill>
                        <a:latin typeface="Arial" pitchFamily="34" charset="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anose="03000509000000000000" pitchFamily="65" charset="-120"/>
                        </a:rPr>
                        <a:t>風險處理</a:t>
                      </a:r>
                      <a:endParaRPr lang="zh-TW" sz="2000" kern="100" baseline="0" dirty="0">
                        <a:solidFill>
                          <a:schemeClr val="bg1">
                            <a:lumMod val="10000"/>
                          </a:schemeClr>
                        </a:solidFill>
                        <a:latin typeface="Arial" pitchFamily="34" charset="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anose="03000509000000000000" pitchFamily="65" charset="-120"/>
                        </a:rPr>
                        <a:t>財務風險</a:t>
                      </a:r>
                      <a:endParaRPr lang="zh-TW" sz="2000" kern="100" baseline="0" dirty="0">
                        <a:latin typeface="Arial" pitchFamily="34" charset="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anose="03000509000000000000" pitchFamily="65" charset="-120"/>
                        </a:rPr>
                        <a:t>資金周轉不良，導致股東風險提升</a:t>
                      </a:r>
                      <a:endParaRPr lang="zh-TW" sz="2000" kern="100" baseline="0" dirty="0">
                        <a:latin typeface="Arial" pitchFamily="34" charset="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anose="03000509000000000000" pitchFamily="65" charset="-120"/>
                        </a:rPr>
                        <a:t>要給股東設好停損點，給股東詳細計畫書。</a:t>
                      </a:r>
                      <a:endParaRPr lang="zh-TW" sz="2000" kern="100" baseline="0" dirty="0">
                        <a:latin typeface="Arial" pitchFamily="34" charset="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anose="03000509000000000000" pitchFamily="65" charset="-120"/>
                        </a:rPr>
                        <a:t>隱私風險</a:t>
                      </a:r>
                      <a:endParaRPr lang="zh-TW" sz="2000" kern="100" baseline="0" dirty="0">
                        <a:latin typeface="Arial" pitchFamily="34" charset="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anose="03000509000000000000" pitchFamily="65" charset="-120"/>
                        </a:rPr>
                        <a:t>更衣偷拍隱私</a:t>
                      </a:r>
                      <a:endParaRPr lang="zh-TW" sz="2000" kern="100" baseline="0" dirty="0">
                        <a:latin typeface="Arial" pitchFamily="34" charset="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anose="03000509000000000000" pitchFamily="65" charset="-120"/>
                        </a:rPr>
                        <a:t>增加隔層，給顧客良好的消費空間。</a:t>
                      </a:r>
                      <a:endParaRPr lang="zh-TW" sz="2000" kern="100" baseline="0" dirty="0">
                        <a:latin typeface="Arial" pitchFamily="34" charset="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anose="03000509000000000000" pitchFamily="65" charset="-120"/>
                        </a:rPr>
                        <a:t>經濟風險</a:t>
                      </a:r>
                      <a:endParaRPr lang="zh-TW" sz="2000" kern="100" baseline="0" dirty="0">
                        <a:latin typeface="Arial" pitchFamily="34" charset="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anose="03000509000000000000" pitchFamily="65" charset="-120"/>
                        </a:rPr>
                        <a:t>經濟景氣狀況影響購買慾</a:t>
                      </a:r>
                      <a:endParaRPr lang="zh-TW" sz="2000" kern="100" baseline="0" dirty="0">
                        <a:latin typeface="Arial" pitchFamily="34" charset="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anose="03000509000000000000" pitchFamily="65" charset="-120"/>
                        </a:rPr>
                        <a:t>做好促銷詳細的計畫、讓客戶購買欲增加。</a:t>
                      </a:r>
                      <a:endParaRPr lang="zh-TW" sz="2000" kern="100" baseline="0" dirty="0">
                        <a:latin typeface="Arial" pitchFamily="34" charset="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anose="03000509000000000000" pitchFamily="65" charset="-120"/>
                        </a:rPr>
                        <a:t>競爭者風險</a:t>
                      </a:r>
                      <a:endParaRPr lang="zh-TW" sz="2000" kern="100" baseline="0" dirty="0">
                        <a:latin typeface="Arial" pitchFamily="34" charset="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anose="03000509000000000000" pitchFamily="65" charset="-120"/>
                        </a:rPr>
                        <a:t>類似的服裝店興起</a:t>
                      </a:r>
                      <a:endParaRPr lang="zh-TW" sz="2000" kern="100" baseline="0" dirty="0">
                        <a:latin typeface="Arial" pitchFamily="34" charset="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anose="03000509000000000000" pitchFamily="65" charset="-120"/>
                        </a:rPr>
                        <a:t>加入設計師</a:t>
                      </a:r>
                      <a:r>
                        <a:rPr lang="zh-TW" sz="2000" kern="100" baseline="0" dirty="0" smtClean="0">
                          <a:latin typeface="Arial" pitchFamily="34" charset="0"/>
                          <a:ea typeface="標楷體" panose="03000509000000000000" pitchFamily="65" charset="-120"/>
                        </a:rPr>
                        <a:t>的</a:t>
                      </a:r>
                      <a:r>
                        <a:rPr lang="zh-TW" altLang="en-US" sz="2000" kern="100" baseline="0" dirty="0" smtClean="0">
                          <a:latin typeface="Arial" pitchFamily="34" charset="0"/>
                          <a:ea typeface="標楷體" panose="03000509000000000000" pitchFamily="65" charset="-120"/>
                        </a:rPr>
                        <a:t>理念</a:t>
                      </a:r>
                      <a:r>
                        <a:rPr lang="zh-TW" sz="2000" kern="100" baseline="0" dirty="0" smtClean="0">
                          <a:latin typeface="Arial" pitchFamily="34" charset="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sz="2000" kern="100" baseline="0" dirty="0">
                          <a:latin typeface="Arial" pitchFamily="34" charset="0"/>
                          <a:ea typeface="標楷體" panose="03000509000000000000" pitchFamily="65" charset="-120"/>
                        </a:rPr>
                        <a:t>倡導個人店面特色。</a:t>
                      </a:r>
                      <a:endParaRPr lang="zh-TW" sz="2000" kern="100" baseline="0" dirty="0">
                        <a:latin typeface="Arial" pitchFamily="34" charset="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anose="03000509000000000000" pitchFamily="65" charset="-120"/>
                        </a:rPr>
                        <a:t>投入成本風險</a:t>
                      </a:r>
                      <a:endParaRPr lang="zh-TW" sz="2000" kern="100" baseline="0" dirty="0">
                        <a:latin typeface="Arial" pitchFamily="34" charset="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anose="03000509000000000000" pitchFamily="65" charset="-120"/>
                        </a:rPr>
                        <a:t>投入的成本沒有得到應有的回應</a:t>
                      </a:r>
                      <a:endParaRPr lang="zh-TW" sz="2000" kern="100" baseline="0" dirty="0">
                        <a:latin typeface="Arial" pitchFamily="34" charset="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anose="03000509000000000000" pitchFamily="65" charset="-120"/>
                        </a:rPr>
                        <a:t>設定每個月回客率。</a:t>
                      </a:r>
                      <a:endParaRPr lang="zh-TW" sz="2000" kern="100" baseline="0" dirty="0">
                        <a:latin typeface="Arial" pitchFamily="34" charset="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6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anose="03000509000000000000" pitchFamily="65" charset="-120"/>
                        </a:rPr>
                        <a:t>存貨管理風險</a:t>
                      </a:r>
                      <a:endParaRPr lang="zh-TW" sz="2000" kern="100" baseline="0" dirty="0">
                        <a:latin typeface="Arial" pitchFamily="34" charset="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anose="03000509000000000000" pitchFamily="65" charset="-120"/>
                        </a:rPr>
                        <a:t>過多的產品滯銷，導致囤貨</a:t>
                      </a:r>
                      <a:endParaRPr lang="zh-TW" sz="2000" kern="100" baseline="0" dirty="0">
                        <a:latin typeface="Arial" pitchFamily="34" charset="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anose="03000509000000000000" pitchFamily="65" charset="-120"/>
                        </a:rPr>
                        <a:t>滯銷產品打折出售，或以多一元多一件為主題制訂方案。</a:t>
                      </a:r>
                      <a:endParaRPr lang="zh-TW" sz="2000" kern="100" baseline="0" dirty="0">
                        <a:latin typeface="Arial" pitchFamily="34" charset="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481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anose="03000509000000000000" pitchFamily="65" charset="-120"/>
                        </a:rPr>
                        <a:t>意外風險</a:t>
                      </a:r>
                      <a:endParaRPr lang="zh-TW" sz="2000" kern="100" baseline="0" dirty="0">
                        <a:latin typeface="Arial" pitchFamily="34" charset="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anose="03000509000000000000" pitchFamily="65" charset="-120"/>
                        </a:rPr>
                        <a:t>天災、人禍</a:t>
                      </a:r>
                      <a:endParaRPr lang="zh-TW" sz="2000" kern="100" baseline="0" dirty="0">
                        <a:latin typeface="Arial" pitchFamily="34" charset="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Arial" pitchFamily="34" charset="0"/>
                          <a:ea typeface="標楷體" panose="03000509000000000000" pitchFamily="65" charset="-120"/>
                        </a:rPr>
                        <a:t>訂製一套</a:t>
                      </a:r>
                      <a:r>
                        <a:rPr lang="en-US" sz="2000" kern="100" baseline="0" dirty="0">
                          <a:latin typeface="Arial" pitchFamily="34" charset="0"/>
                          <a:ea typeface="標楷體" panose="03000509000000000000" pitchFamily="65" charset="-120"/>
                        </a:rPr>
                        <a:t>SOP</a:t>
                      </a:r>
                      <a:r>
                        <a:rPr lang="zh-TW" sz="2000" kern="100" baseline="0" dirty="0">
                          <a:latin typeface="Arial" pitchFamily="34" charset="0"/>
                          <a:ea typeface="標楷體" panose="03000509000000000000" pitchFamily="65" charset="-120"/>
                        </a:rPr>
                        <a:t>流程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baseline="0" dirty="0" smtClean="0">
                          <a:latin typeface="Arial" pitchFamily="34" charset="0"/>
                          <a:ea typeface="標楷體" panose="03000509000000000000" pitchFamily="65" charset="-120"/>
                        </a:rPr>
                        <a:t>可能</a:t>
                      </a:r>
                      <a:r>
                        <a:rPr lang="zh-TW" sz="2000" kern="100" baseline="0" dirty="0">
                          <a:latin typeface="Arial" pitchFamily="34" charset="0"/>
                          <a:ea typeface="標楷體" panose="03000509000000000000" pitchFamily="65" charset="-120"/>
                        </a:rPr>
                        <a:t>發生的</a:t>
                      </a:r>
                      <a:r>
                        <a:rPr lang="zh-TW" sz="2000" kern="100" baseline="0" dirty="0" smtClean="0">
                          <a:latin typeface="Arial" pitchFamily="34" charset="0"/>
                          <a:ea typeface="標楷體" panose="03000509000000000000" pitchFamily="65" charset="-120"/>
                        </a:rPr>
                        <a:t>事跟</a:t>
                      </a:r>
                      <a:r>
                        <a:rPr lang="zh-TW" sz="2000" kern="100" baseline="0" dirty="0">
                          <a:latin typeface="Arial" pitchFamily="34" charset="0"/>
                          <a:ea typeface="標楷體" panose="03000509000000000000" pitchFamily="65" charset="-120"/>
                        </a:rPr>
                        <a:t>員工</a:t>
                      </a:r>
                      <a:r>
                        <a:rPr lang="zh-TW" sz="2000" kern="100" baseline="0" dirty="0" smtClean="0">
                          <a:latin typeface="Arial" pitchFamily="34" charset="0"/>
                          <a:ea typeface="標楷體" panose="03000509000000000000" pitchFamily="65" charset="-120"/>
                        </a:rPr>
                        <a:t>說明</a:t>
                      </a:r>
                      <a:r>
                        <a:rPr lang="zh-TW" altLang="en-US" sz="2000" kern="100" baseline="0" dirty="0" smtClean="0">
                          <a:latin typeface="Arial" pitchFamily="34" charset="0"/>
                          <a:ea typeface="標楷體" panose="03000509000000000000" pitchFamily="65" charset="-120"/>
                        </a:rPr>
                        <a:t>當發生時</a:t>
                      </a:r>
                      <a:r>
                        <a:rPr lang="zh-TW" sz="2000" kern="100" baseline="0" dirty="0" smtClean="0">
                          <a:latin typeface="Arial" pitchFamily="34" charset="0"/>
                          <a:ea typeface="標楷體" panose="03000509000000000000" pitchFamily="65" charset="-120"/>
                        </a:rPr>
                        <a:t>該</a:t>
                      </a:r>
                      <a:r>
                        <a:rPr lang="zh-TW" sz="2000" kern="100" baseline="0" dirty="0">
                          <a:latin typeface="Arial" pitchFamily="34" charset="0"/>
                          <a:ea typeface="標楷體" panose="03000509000000000000" pitchFamily="65" charset="-120"/>
                        </a:rPr>
                        <a:t>怎麼處理，讓</a:t>
                      </a:r>
                      <a:r>
                        <a:rPr lang="zh-TW" sz="2000" kern="100" baseline="0" dirty="0" smtClean="0">
                          <a:latin typeface="Arial" pitchFamily="34" charset="0"/>
                          <a:ea typeface="標楷體" panose="03000509000000000000" pitchFamily="65" charset="-120"/>
                        </a:rPr>
                        <a:t>員工照著</a:t>
                      </a:r>
                      <a:r>
                        <a:rPr lang="en-US" sz="2000" kern="100" baseline="0" dirty="0">
                          <a:latin typeface="Arial" pitchFamily="34" charset="0"/>
                          <a:ea typeface="標楷體" panose="03000509000000000000" pitchFamily="65" charset="-120"/>
                        </a:rPr>
                        <a:t>SOP</a:t>
                      </a:r>
                      <a:r>
                        <a:rPr lang="zh-TW" sz="2000" kern="100" baseline="0" dirty="0">
                          <a:latin typeface="Arial" pitchFamily="34" charset="0"/>
                          <a:ea typeface="標楷體" panose="03000509000000000000" pitchFamily="65" charset="-120"/>
                        </a:rPr>
                        <a:t>流程走。</a:t>
                      </a:r>
                      <a:endParaRPr lang="zh-TW" sz="2000" kern="100" baseline="0" dirty="0">
                        <a:latin typeface="Arial" pitchFamily="34" charset="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8424936" cy="938368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第八章   風險評估</a:t>
            </a:r>
            <a:endParaRPr lang="zh-TW" altLang="en-US" sz="4800" dirty="0">
              <a:latin typeface="Arial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692696"/>
            <a:ext cx="3168352" cy="576064"/>
          </a:xfrm>
        </p:spPr>
        <p:txBody>
          <a:bodyPr>
            <a:normAutofit/>
          </a:bodyPr>
          <a:lstStyle/>
          <a:p>
            <a:r>
              <a:rPr lang="zh-TW" altLang="en-US" sz="2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風險處理</a:t>
            </a:r>
            <a:endParaRPr lang="zh-TW" altLang="en-US" sz="26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748464" y="6588203"/>
            <a:ext cx="395536" cy="288032"/>
          </a:xfrm>
        </p:spPr>
        <p:txBody>
          <a:bodyPr/>
          <a:lstStyle/>
          <a:p>
            <a:pPr algn="ctr"/>
            <a:r>
              <a:rPr lang="en-US" altLang="zh-TW" sz="1600" b="1" dirty="0" smtClean="0">
                <a:solidFill>
                  <a:srgbClr val="C00000"/>
                </a:solidFill>
                <a:latin typeface="Chiller" pitchFamily="82" charset="0"/>
              </a:rPr>
              <a:t>30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08112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第九章   結論</a:t>
            </a:r>
            <a:endParaRPr lang="zh-TW" altLang="en-US" sz="4800" b="1" dirty="0">
              <a:latin typeface="Arial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980728"/>
            <a:ext cx="8435280" cy="5688632"/>
          </a:xfrm>
        </p:spPr>
        <p:txBody>
          <a:bodyPr>
            <a:normAutofit/>
          </a:bodyPr>
          <a:lstStyle/>
          <a:p>
            <a:r>
              <a:rPr lang="zh-TW" altLang="en-US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一</a:t>
            </a:r>
            <a:r>
              <a:rPr lang="en-US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.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創業之路是很艱辛的，在這求新求變的時代，本創業企劃</a:t>
            </a:r>
            <a:r>
              <a:rPr lang="zh-TW" altLang="zh-TW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資本額為</a:t>
            </a:r>
            <a:r>
              <a:rPr lang="en-US" altLang="zh-TW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200</a:t>
            </a:r>
            <a:r>
              <a:rPr lang="zh-TW" altLang="zh-TW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萬，以日韓系搭配風格，打造出</a:t>
            </a:r>
            <a:r>
              <a:rPr lang="en-US" altLang="zh-TW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”</a:t>
            </a:r>
            <a:r>
              <a:rPr lang="zh-TW" altLang="zh-TW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潮男、型男和品味男</a:t>
            </a:r>
            <a:r>
              <a:rPr lang="en-US" altLang="zh-TW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”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，而</a:t>
            </a:r>
            <a:r>
              <a:rPr lang="zh-TW" altLang="zh-TW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目標族群在</a:t>
            </a:r>
            <a:r>
              <a:rPr lang="en-US" altLang="zh-TW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18~45</a:t>
            </a:r>
            <a:r>
              <a:rPr lang="zh-TW" altLang="zh-TW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歲男性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，經過人員的詳細調查後，以台北市東區消費人口數量較多，因此我們將店面位址設置在</a:t>
            </a:r>
            <a:r>
              <a:rPr lang="zh-TW" altLang="zh-TW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東區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。</a:t>
            </a:r>
            <a:endParaRPr lang="en-US" altLang="zh-TW" sz="2600" dirty="0" smtClean="0">
              <a:solidFill>
                <a:srgbClr val="002060"/>
              </a:solidFill>
              <a:latin typeface="Arial" pitchFamily="34" charset="0"/>
              <a:ea typeface="標楷體" pitchFamily="65" charset="-120"/>
            </a:endParaRPr>
          </a:p>
          <a:p>
            <a:r>
              <a:rPr lang="zh-TW" altLang="en-US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二</a:t>
            </a:r>
            <a:r>
              <a:rPr lang="en-US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.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打造出</a:t>
            </a:r>
            <a:r>
              <a:rPr lang="zh-TW" altLang="zh-TW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中低價位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的店面，有</a:t>
            </a:r>
            <a:r>
              <a:rPr lang="zh-TW" altLang="zh-TW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專門的人員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可以為男性做出只屬於他自己的</a:t>
            </a:r>
            <a:r>
              <a:rPr lang="zh-TW" altLang="zh-TW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風格</a:t>
            </a:r>
            <a:r>
              <a:rPr lang="zh-TW" altLang="en-US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與</a:t>
            </a:r>
            <a:r>
              <a:rPr lang="zh-TW" altLang="zh-TW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味道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，就算是</a:t>
            </a:r>
            <a:r>
              <a:rPr lang="zh-TW" altLang="zh-TW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便宜的服飾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，可以穿出讓大家</a:t>
            </a:r>
            <a:r>
              <a:rPr lang="zh-TW" altLang="zh-TW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目不轉睛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的搭配法</a:t>
            </a:r>
            <a:r>
              <a:rPr lang="zh-TW" altLang="en-US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。</a:t>
            </a:r>
            <a:endParaRPr lang="en-US" altLang="zh-TW" sz="2600" dirty="0" smtClean="0">
              <a:solidFill>
                <a:srgbClr val="002060"/>
              </a:solidFill>
              <a:latin typeface="Arial" pitchFamily="34" charset="0"/>
              <a:ea typeface="標楷體" pitchFamily="65" charset="-120"/>
            </a:endParaRPr>
          </a:p>
          <a:p>
            <a:r>
              <a:rPr lang="zh-TW" altLang="en-US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三</a:t>
            </a:r>
            <a:r>
              <a:rPr lang="en-US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.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創業會遇到很多的</a:t>
            </a:r>
            <a:r>
              <a:rPr lang="zh-TW" altLang="zh-TW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挫折與危機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，但本創業團隊會去面對問題</a:t>
            </a:r>
            <a:r>
              <a:rPr lang="zh-TW" altLang="zh-TW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克服挑戰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，勇於</a:t>
            </a:r>
            <a:r>
              <a:rPr lang="zh-TW" altLang="zh-TW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穿越障礙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，朝著我們的</a:t>
            </a:r>
            <a:r>
              <a:rPr lang="zh-TW" altLang="zh-TW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夢想前進、起飛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，在未來服飾業成長穩定，期許可以將我們的服飾店</a:t>
            </a:r>
            <a:r>
              <a:rPr lang="zh-TW" altLang="zh-TW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永續經營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。</a:t>
            </a:r>
          </a:p>
          <a:p>
            <a:endParaRPr lang="zh-TW" altLang="en-US" sz="2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748464" y="6556516"/>
            <a:ext cx="395536" cy="288032"/>
          </a:xfrm>
        </p:spPr>
        <p:txBody>
          <a:bodyPr/>
          <a:lstStyle/>
          <a:p>
            <a:pPr algn="ctr"/>
            <a:r>
              <a:rPr lang="en-US" altLang="zh-TW" sz="1600" b="1" dirty="0" smtClean="0">
                <a:solidFill>
                  <a:srgbClr val="C00000"/>
                </a:solidFill>
                <a:latin typeface="Chiller" pitchFamily="82" charset="0"/>
              </a:rPr>
              <a:t>31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827584" y="1052736"/>
            <a:ext cx="7109640" cy="47089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6000" b="1" cap="all" dirty="0" smtClean="0">
                <a:ln w="0"/>
                <a:solidFill>
                  <a:srgbClr val="003399"/>
                </a:soli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rPr>
              <a:t>謝謝</a:t>
            </a:r>
            <a:endParaRPr lang="en-US" altLang="zh-TW" sz="6000" b="1" cap="all" dirty="0" smtClean="0">
              <a:ln w="0"/>
              <a:solidFill>
                <a:srgbClr val="003399"/>
              </a:solidFill>
              <a:effectLst>
                <a:reflection blurRad="12700" stA="50000" endPos="50000" dist="5000" dir="5400000" sy="-100000" rotWithShape="0"/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6000" b="1" cap="all" dirty="0" smtClean="0">
              <a:ln w="0"/>
              <a:solidFill>
                <a:srgbClr val="003399"/>
              </a:solidFill>
              <a:effectLst>
                <a:reflection blurRad="12700" stA="50000" endPos="50000" dist="5000" dir="5400000" sy="-100000" rotWithShape="0"/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6000" b="1" cap="all" dirty="0" smtClean="0">
                <a:ln w="0"/>
                <a:solidFill>
                  <a:srgbClr val="003399"/>
                </a:soli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rPr>
              <a:t>各位評審老師的聆聽</a:t>
            </a:r>
            <a:endParaRPr lang="en-US" altLang="zh-TW" sz="6000" b="1" cap="all" dirty="0" smtClean="0">
              <a:ln w="0"/>
              <a:solidFill>
                <a:srgbClr val="003399"/>
              </a:solidFill>
              <a:effectLst>
                <a:reflection blurRad="12700" stA="50000" endPos="50000" dist="5000" dir="5400000" sy="-100000" rotWithShape="0"/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6000" b="1" cap="all" dirty="0" smtClean="0">
              <a:ln w="0"/>
              <a:solidFill>
                <a:srgbClr val="003399"/>
              </a:solidFill>
              <a:effectLst>
                <a:reflection blurRad="12700" stA="50000" endPos="50000" dist="5000" dir="5400000" sy="-100000" rotWithShape="0"/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6000" b="1" cap="all" dirty="0" smtClean="0">
                <a:ln w="0"/>
                <a:solidFill>
                  <a:srgbClr val="003399"/>
                </a:soli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rPr>
              <a:t>恭請老師指導</a:t>
            </a:r>
            <a:endParaRPr lang="zh-TW" altLang="en-US" sz="6000" b="1" cap="all" dirty="0">
              <a:ln w="0"/>
              <a:solidFill>
                <a:srgbClr val="003399"/>
              </a:solidFill>
              <a:effectLst>
                <a:reflection blurRad="12700" stA="50000" endPos="50000" dist="5000" dir="5400000" sy="-100000" rotWithShape="0"/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第一章   創業動機與目的</a:t>
            </a:r>
            <a:endParaRPr lang="zh-TW" altLang="en-US" sz="48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256584"/>
          </a:xfrm>
        </p:spPr>
        <p:txBody>
          <a:bodyPr/>
          <a:lstStyle/>
          <a:p>
            <a:r>
              <a:rPr lang="zh-TW" altLang="en-US" sz="2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我們想要創造出</a:t>
            </a:r>
            <a:r>
              <a:rPr lang="zh-TW" altLang="zh-TW" sz="2600" dirty="0" smtClean="0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中低價位</a:t>
            </a:r>
            <a:r>
              <a:rPr lang="zh-TW" altLang="zh-TW" sz="2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的店面，有</a:t>
            </a:r>
            <a:r>
              <a:rPr lang="zh-TW" altLang="zh-TW" sz="2600" dirty="0" smtClean="0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專門的人員可以</a:t>
            </a:r>
            <a:r>
              <a:rPr lang="zh-TW" altLang="en-US" sz="2600" dirty="0" smtClean="0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為</a:t>
            </a:r>
            <a:r>
              <a:rPr lang="zh-TW" altLang="zh-TW" sz="2600" dirty="0" smtClean="0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男性做出只屬於他自己的風格</a:t>
            </a:r>
            <a:r>
              <a:rPr lang="zh-TW" altLang="zh-TW" sz="2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，遠從</a:t>
            </a:r>
            <a:r>
              <a:rPr lang="zh-TW" altLang="zh-TW" sz="2600" dirty="0" smtClean="0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日本和韓國</a:t>
            </a:r>
            <a:r>
              <a:rPr lang="zh-TW" altLang="zh-TW" sz="2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來尋找服飾，和擁有專門的一些</a:t>
            </a:r>
            <a:r>
              <a:rPr lang="zh-TW" altLang="zh-TW" sz="2600" dirty="0" smtClean="0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服裝搭配知識</a:t>
            </a:r>
            <a:r>
              <a:rPr lang="zh-TW" altLang="zh-TW" sz="2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，創造出與眾不同的男性服飾店，秉持著</a:t>
            </a:r>
            <a:r>
              <a:rPr lang="zh-TW" altLang="zh-TW" sz="2600" dirty="0" smtClean="0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「嚴選個性品牌、打造自我風格、追求時尚品味」</a:t>
            </a:r>
            <a:r>
              <a:rPr lang="zh-TW" altLang="zh-TW" sz="2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的理念。</a:t>
            </a:r>
            <a:endParaRPr lang="en-US" altLang="zh-TW" sz="26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zh-TW" sz="26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店內以</a:t>
            </a:r>
            <a:r>
              <a:rPr lang="zh-TW" altLang="zh-TW" sz="2600" dirty="0" smtClean="0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日系和韓系</a:t>
            </a:r>
            <a:r>
              <a:rPr lang="zh-TW" altLang="zh-TW" sz="2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服裝來打造</a:t>
            </a:r>
            <a:r>
              <a:rPr lang="zh-TW" altLang="zh-TW" sz="2600" dirty="0" smtClean="0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“潮男、型男、品味男</a:t>
            </a:r>
            <a:r>
              <a:rPr lang="en-US" altLang="zh-TW" sz="2600" dirty="0" smtClean="0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zh-TW" sz="2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三種男性的服裝風格，潮男意味著走在潮流的前端，型男意味著穿著上擁有屬於自己的風格，而品味男意味著有點成熟但是又不失潮男和型男的風格。</a:t>
            </a:r>
          </a:p>
          <a:p>
            <a:pPr>
              <a:buNone/>
            </a:pPr>
            <a:endParaRPr lang="zh-TW" altLang="zh-TW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639944" y="6465491"/>
            <a:ext cx="504056" cy="392509"/>
          </a:xfrm>
        </p:spPr>
        <p:txBody>
          <a:bodyPr/>
          <a:lstStyle/>
          <a:p>
            <a:pPr algn="ctr"/>
            <a:r>
              <a:rPr lang="en-US" altLang="zh-TW" sz="1600" b="1" dirty="0" smtClean="0">
                <a:solidFill>
                  <a:srgbClr val="C00000"/>
                </a:solidFill>
                <a:latin typeface="Chiller" pitchFamily="82" charset="0"/>
              </a:rPr>
              <a:t>2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gd___alive_i_by_dfrohlic-d5dvob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692696"/>
            <a:ext cx="2952328" cy="5881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圖片 9" descr="474d47f06cfdae48e84710ae25cf97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23220"/>
            <a:ext cx="2884309" cy="5498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圖片 10" descr="8664188059_9197a4b00c_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7696" y="188640"/>
            <a:ext cx="2736304" cy="59046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文字方塊 11"/>
          <p:cNvSpPr txBox="1"/>
          <p:nvPr/>
        </p:nvSpPr>
        <p:spPr>
          <a:xfrm>
            <a:off x="323528" y="6021288"/>
            <a:ext cx="2160240" cy="52322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4"/>
          </a:lnRef>
          <a:fillRef idx="1002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潮男</a:t>
            </a:r>
            <a:endParaRPr lang="zh-TW" altLang="en-US" sz="28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851920" y="0"/>
            <a:ext cx="2088232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型男</a:t>
            </a:r>
            <a:endParaRPr lang="zh-TW" altLang="en-US" sz="28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876256" y="6021288"/>
            <a:ext cx="1800200" cy="523220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品味男</a:t>
            </a:r>
            <a:endParaRPr lang="zh-TW" altLang="en-US" sz="28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629600" y="6490469"/>
            <a:ext cx="514400" cy="367531"/>
          </a:xfrm>
        </p:spPr>
        <p:txBody>
          <a:bodyPr/>
          <a:lstStyle/>
          <a:p>
            <a:pPr algn="ctr"/>
            <a:r>
              <a:rPr lang="en-US" altLang="zh-TW" sz="1600" b="1" dirty="0" smtClean="0">
                <a:solidFill>
                  <a:srgbClr val="C00000"/>
                </a:solidFill>
                <a:latin typeface="Chiller" pitchFamily="82" charset="0"/>
                <a:ea typeface="Gungsuh" pitchFamily="18" charset="-127"/>
              </a:rPr>
              <a:t>3</a:t>
            </a:r>
          </a:p>
          <a:p>
            <a:pPr algn="ctr"/>
            <a:endParaRPr lang="en-US" altLang="zh-TW" sz="1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86720"/>
            <a:ext cx="5616624" cy="327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22904"/>
            <a:ext cx="8229600" cy="1143000"/>
          </a:xfrm>
        </p:spPr>
        <p:txBody>
          <a:bodyPr/>
          <a:lstStyle/>
          <a:p>
            <a:r>
              <a:rPr lang="zh-TW" altLang="en-US" sz="4800" b="1" dirty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第二章   服飾相關文獻</a:t>
            </a:r>
            <a:endParaRPr lang="zh-TW" altLang="en-US" sz="4800" b="1" dirty="0"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93204" y="922784"/>
            <a:ext cx="8229600" cy="2650232"/>
          </a:xfrm>
        </p:spPr>
        <p:txBody>
          <a:bodyPr/>
          <a:lstStyle/>
          <a:p>
            <a:r>
              <a:rPr lang="en-US" altLang="zh-TW" sz="2600" dirty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2-1  </a:t>
            </a:r>
            <a:r>
              <a:rPr lang="zh-TW" altLang="en-US" sz="2600" dirty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店名和</a:t>
            </a:r>
            <a:r>
              <a:rPr lang="en-US" altLang="zh-TW" sz="2600" dirty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LOGO</a:t>
            </a:r>
            <a:r>
              <a:rPr lang="zh-TW" altLang="en-US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設計</a:t>
            </a:r>
            <a:endParaRPr lang="en-US" altLang="zh-TW" sz="2600" dirty="0" smtClean="0">
              <a:solidFill>
                <a:srgbClr val="002060"/>
              </a:solidFill>
              <a:latin typeface="Arial" pitchFamily="34" charset="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  </a:t>
            </a:r>
            <a:r>
              <a:rPr lang="zh-TW" altLang="en-US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  品牌</a:t>
            </a:r>
            <a:r>
              <a:rPr lang="zh-TW" altLang="en-US" sz="2600" dirty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名稱為</a:t>
            </a:r>
            <a:r>
              <a:rPr lang="ko-KR" altLang="en-US" sz="2600" dirty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오</a:t>
            </a:r>
            <a:r>
              <a:rPr lang="en-US" altLang="zh-TW" sz="2600" dirty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O(</a:t>
            </a:r>
            <a:r>
              <a:rPr lang="zh-TW" altLang="en-US" sz="2600" dirty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念法歐歐</a:t>
            </a:r>
            <a:r>
              <a:rPr lang="en-US" altLang="zh-TW" sz="2600" dirty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)</a:t>
            </a:r>
            <a:r>
              <a:rPr lang="zh-TW" altLang="en-US" sz="2600" dirty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服飾，因為我們店是以男性為基準，服飾都以日本和韓國為主，因此我們的品牌名稱以韓語的哥哥，和日語的哥哥為概念，韓語的哥哥為</a:t>
            </a:r>
            <a:r>
              <a:rPr lang="ko-KR" altLang="en-US" sz="2600" dirty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오빠（</a:t>
            </a:r>
            <a:r>
              <a:rPr lang="en-US" altLang="zh-TW" sz="2600" dirty="0" err="1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oppa</a:t>
            </a:r>
            <a:r>
              <a:rPr lang="zh-TW" altLang="en-US" sz="2600" dirty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），日語的哥哥為</a:t>
            </a:r>
            <a:r>
              <a:rPr lang="ja-JP" altLang="en-US" sz="2600" dirty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お</a:t>
            </a:r>
            <a:r>
              <a:rPr lang="zh-TW" altLang="en-US" sz="2600" dirty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兄</a:t>
            </a:r>
            <a:r>
              <a:rPr lang="ja-JP" altLang="en-US" sz="2600" dirty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さ</a:t>
            </a:r>
            <a:r>
              <a:rPr lang="en-US" altLang="ja-JP" sz="2600" dirty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(</a:t>
            </a:r>
            <a:r>
              <a:rPr lang="en-US" altLang="zh-TW" sz="2600" dirty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o </a:t>
            </a:r>
            <a:r>
              <a:rPr lang="en-US" altLang="zh-TW" sz="2600" dirty="0" err="1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ni</a:t>
            </a:r>
            <a:r>
              <a:rPr lang="en-US" altLang="zh-TW" sz="2600" dirty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 san)</a:t>
            </a:r>
            <a:r>
              <a:rPr lang="zh-TW" altLang="en-US" sz="2600" dirty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合併為</a:t>
            </a:r>
            <a:r>
              <a:rPr lang="ko-KR" altLang="en-US" sz="2600" dirty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오</a:t>
            </a:r>
            <a:r>
              <a:rPr lang="en-US" altLang="zh-TW" sz="2600" dirty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O</a:t>
            </a:r>
            <a:r>
              <a:rPr lang="zh-TW" altLang="en-US" sz="2600" dirty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服飾。</a:t>
            </a:r>
          </a:p>
          <a:p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845624" y="6501005"/>
            <a:ext cx="298376" cy="352127"/>
          </a:xfrm>
        </p:spPr>
        <p:txBody>
          <a:bodyPr/>
          <a:lstStyle/>
          <a:p>
            <a:pPr algn="ctr"/>
            <a:r>
              <a:rPr lang="en-US" altLang="zh-TW" sz="1600" b="1" dirty="0" smtClean="0">
                <a:solidFill>
                  <a:srgbClr val="FF0000"/>
                </a:solidFill>
                <a:latin typeface="Chiller" pitchFamily="82" charset="0"/>
              </a:rPr>
              <a:t>4</a:t>
            </a:r>
            <a:endParaRPr lang="zh-TW" altLang="en-US" sz="1600" b="1" dirty="0">
              <a:solidFill>
                <a:srgbClr val="FF0000"/>
              </a:solidFill>
              <a:latin typeface="Chiller" pitchFamily="82" charset="0"/>
            </a:endParaRPr>
          </a:p>
        </p:txBody>
      </p:sp>
      <p:sp>
        <p:nvSpPr>
          <p:cNvPr id="5" name="雲朵形圖說文字 4"/>
          <p:cNvSpPr/>
          <p:nvPr/>
        </p:nvSpPr>
        <p:spPr bwMode="auto">
          <a:xfrm rot="216752">
            <a:off x="5801363" y="3068065"/>
            <a:ext cx="3336933" cy="2556836"/>
          </a:xfrm>
          <a:prstGeom prst="cloudCallout">
            <a:avLst>
              <a:gd name="adj1" fmla="val -50951"/>
              <a:gd name="adj2" fmla="val 69824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>
                <a:solidFill>
                  <a:srgbClr val="000099"/>
                </a:solidFill>
                <a:latin typeface="Arial" pitchFamily="34" charset="0"/>
                <a:ea typeface="標楷體" pitchFamily="65" charset="-120"/>
              </a:rPr>
              <a:t> </a:t>
            </a:r>
            <a:r>
              <a:rPr lang="en-US" altLang="zh-TW" sz="2000" dirty="0">
                <a:solidFill>
                  <a:srgbClr val="000099"/>
                </a:solidFill>
                <a:latin typeface="Arial" pitchFamily="34" charset="0"/>
                <a:ea typeface="標楷體" pitchFamily="65" charset="-120"/>
              </a:rPr>
              <a:t>LOGO</a:t>
            </a:r>
            <a:r>
              <a:rPr lang="zh-TW" altLang="en-US" sz="2000" dirty="0">
                <a:solidFill>
                  <a:srgbClr val="000099"/>
                </a:solidFill>
                <a:latin typeface="Arial" pitchFamily="34" charset="0"/>
                <a:ea typeface="標楷體" pitchFamily="65" charset="-120"/>
              </a:rPr>
              <a:t>的設計，小男孩的部分是以日本可愛的風格下去做繪畫，文字是以韓國簡單風格為主。</a:t>
            </a:r>
            <a:endParaRPr kumimoji="0" lang="zh-TW" altLang="en-US" sz="2000" b="0" i="0" u="none" strike="noStrike" cap="none" normalizeH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6942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zh-TW" altLang="en-US" sz="4800" b="1" dirty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第二章   服飾相關文獻</a:t>
            </a:r>
            <a:endParaRPr lang="zh-TW" altLang="en-US" sz="4800" dirty="0">
              <a:latin typeface="Arial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2794248"/>
          </a:xfrm>
        </p:spPr>
        <p:txBody>
          <a:bodyPr/>
          <a:lstStyle/>
          <a:p>
            <a:r>
              <a:rPr lang="en-US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2-2</a:t>
            </a:r>
            <a:r>
              <a:rPr lang="zh-TW" altLang="en-US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  專業的服裝設計師</a:t>
            </a:r>
            <a:endParaRPr lang="en-US" altLang="zh-TW" sz="2600" dirty="0" smtClean="0">
              <a:solidFill>
                <a:srgbClr val="002060"/>
              </a:solidFill>
              <a:latin typeface="Arial" pitchFamily="34" charset="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    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我們</a:t>
            </a:r>
            <a:r>
              <a:rPr lang="zh-TW" altLang="zh-TW" sz="2600" dirty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店的亮點是擁有專業的服裝設計師，擁有兩位設計師來幫助顧客做穿搭，以目前台灣來說，擁有這樣的服裝師來做搭配的店算少之又少，而且我們晚上會開會討論時下年輕人的穿著與研究，還有客戶意見做搭配以其見解做參考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內容。</a:t>
            </a:r>
            <a:endParaRPr lang="zh-TW" altLang="zh-TW" sz="2600" dirty="0">
              <a:solidFill>
                <a:srgbClr val="002060"/>
              </a:solidFill>
              <a:latin typeface="Arial" pitchFamily="34" charset="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629600" y="6473014"/>
            <a:ext cx="514400" cy="352127"/>
          </a:xfrm>
        </p:spPr>
        <p:txBody>
          <a:bodyPr/>
          <a:lstStyle/>
          <a:p>
            <a:pPr algn="ctr"/>
            <a:r>
              <a:rPr lang="en-US" altLang="zh-TW" sz="1600" b="1" dirty="0" smtClean="0">
                <a:solidFill>
                  <a:srgbClr val="FF0000"/>
                </a:solidFill>
                <a:latin typeface="Chiller" pitchFamily="82" charset="0"/>
              </a:rPr>
              <a:t>5</a:t>
            </a:r>
            <a:endParaRPr lang="zh-TW" altLang="en-US" sz="1600" b="1" dirty="0">
              <a:solidFill>
                <a:srgbClr val="FF0000"/>
              </a:solidFill>
              <a:latin typeface="Chiller" pitchFamily="82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084168" y="4591272"/>
            <a:ext cx="3090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左邊設計是走休閒風格，右邊是走時尚</a:t>
            </a:r>
            <a:r>
              <a:rPr lang="zh-TW" altLang="en-US" sz="2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風格。</a:t>
            </a:r>
            <a:endParaRPr lang="zh-TW" altLang="en-US" sz="22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7" name="肘形接點 6"/>
          <p:cNvCxnSpPr/>
          <p:nvPr/>
        </p:nvCxnSpPr>
        <p:spPr bwMode="auto">
          <a:xfrm>
            <a:off x="5724128" y="4650832"/>
            <a:ext cx="496016" cy="288032"/>
          </a:xfrm>
          <a:prstGeom prst="bentConnector3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5328592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11959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肘形接點 8"/>
          <p:cNvCxnSpPr/>
          <p:nvPr/>
        </p:nvCxnSpPr>
        <p:spPr bwMode="auto">
          <a:xfrm rot="10800000" flipV="1">
            <a:off x="4102918" y="4869160"/>
            <a:ext cx="360040" cy="216024"/>
          </a:xfrm>
          <a:prstGeom prst="bentConnector3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0090" y="3559175"/>
            <a:ext cx="4730750" cy="3298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zh-TW" altLang="en-US" sz="4800" b="1" dirty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第二章   服飾相關文獻</a:t>
            </a:r>
            <a:endParaRPr lang="zh-TW" altLang="en-US" sz="4800" dirty="0">
              <a:latin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773616" y="6577881"/>
            <a:ext cx="370384" cy="280119"/>
          </a:xfrm>
        </p:spPr>
        <p:txBody>
          <a:bodyPr/>
          <a:lstStyle/>
          <a:p>
            <a:pPr algn="ctr"/>
            <a:r>
              <a:rPr lang="en-US" altLang="zh-TW" sz="1600" b="1" dirty="0" smtClean="0">
                <a:solidFill>
                  <a:srgbClr val="FF0000"/>
                </a:solidFill>
                <a:latin typeface="Chiller" pitchFamily="82" charset="0"/>
              </a:rPr>
              <a:t>6</a:t>
            </a:r>
            <a:endParaRPr lang="zh-TW" altLang="en-US" sz="1600" b="1" dirty="0">
              <a:solidFill>
                <a:srgbClr val="FF0000"/>
              </a:solidFill>
              <a:latin typeface="Chiller" pitchFamily="82" charset="0"/>
            </a:endParaRPr>
          </a:p>
        </p:txBody>
      </p:sp>
      <p:cxnSp>
        <p:nvCxnSpPr>
          <p:cNvPr id="6" name="肘形接點 5"/>
          <p:cNvCxnSpPr/>
          <p:nvPr/>
        </p:nvCxnSpPr>
        <p:spPr bwMode="auto">
          <a:xfrm>
            <a:off x="4745325" y="1124744"/>
            <a:ext cx="288032" cy="216024"/>
          </a:xfrm>
          <a:prstGeom prst="bentConnector3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5033356" y="1124744"/>
            <a:ext cx="40031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左圖平日為平日穿著，右圖為日系穿著，日系穿著色系讓觀看者印象</a:t>
            </a:r>
            <a:r>
              <a:rPr lang="zh-TW" altLang="zh-TW" sz="2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深刻</a:t>
            </a:r>
            <a:r>
              <a:rPr lang="zh-TW" altLang="en-US" sz="2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22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83566" y="4746922"/>
            <a:ext cx="34193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左圖為平日穿著，右圖為韓系穿著，以韓系三明治穿著讓觀看者感覺</a:t>
            </a:r>
            <a:r>
              <a:rPr lang="zh-TW" altLang="en-US" sz="2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成熟。</a:t>
            </a:r>
            <a:endParaRPr lang="zh-TW" altLang="en-US" sz="22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00" y="980728"/>
            <a:ext cx="4671558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7812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864096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第二章   服飾相關文獻</a:t>
            </a:r>
            <a:endParaRPr lang="zh-TW" altLang="en-US" sz="4800" dirty="0">
              <a:latin typeface="Arial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836712"/>
            <a:ext cx="8568952" cy="5472608"/>
          </a:xfrm>
        </p:spPr>
        <p:txBody>
          <a:bodyPr>
            <a:normAutofit/>
          </a:bodyPr>
          <a:lstStyle/>
          <a:p>
            <a:r>
              <a:rPr lang="en-US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2-3</a:t>
            </a:r>
            <a:r>
              <a:rPr lang="zh-TW" altLang="en-US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  日、韓系穿搭介紹</a:t>
            </a:r>
            <a:endParaRPr lang="en-US" altLang="zh-TW" sz="2600" dirty="0" smtClean="0">
              <a:solidFill>
                <a:srgbClr val="002060"/>
              </a:solidFill>
              <a:latin typeface="Arial" pitchFamily="34" charset="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 日系</a:t>
            </a:r>
            <a:endParaRPr lang="en-US" altLang="zh-TW" sz="2600" dirty="0" smtClean="0">
              <a:solidFill>
                <a:srgbClr val="002060"/>
              </a:solidFill>
              <a:latin typeface="Arial" pitchFamily="34" charset="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  </a:t>
            </a:r>
            <a:r>
              <a:rPr lang="en-US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1.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日系風格較喜歡</a:t>
            </a:r>
            <a:r>
              <a:rPr lang="zh-TW" altLang="zh-TW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多層次的搭配法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。</a:t>
            </a:r>
            <a:endParaRPr lang="en-US" altLang="zh-TW" sz="2600" dirty="0" smtClean="0">
              <a:solidFill>
                <a:srgbClr val="002060"/>
              </a:solidFill>
              <a:latin typeface="Arial" pitchFamily="34" charset="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  </a:t>
            </a:r>
            <a:r>
              <a:rPr lang="en-US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2.</a:t>
            </a:r>
            <a:r>
              <a:rPr lang="zh-TW" altLang="zh-TW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讓每件單品都有自己的獨特味道、風格，單穿也不會顯得無趣。</a:t>
            </a:r>
            <a:endParaRPr lang="en-US" altLang="zh-TW" sz="2600" dirty="0" smtClean="0">
              <a:solidFill>
                <a:srgbClr val="002060"/>
              </a:solidFill>
              <a:latin typeface="Arial" pitchFamily="34" charset="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 暖色</a:t>
            </a:r>
            <a:r>
              <a:rPr lang="zh-TW" altLang="en-US" sz="2600" dirty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系：由</a:t>
            </a:r>
            <a:r>
              <a:rPr lang="zh-TW" altLang="en-US" sz="2600" dirty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太陽顔色</a:t>
            </a:r>
            <a:r>
              <a:rPr lang="zh-TW" altLang="en-US" sz="2600" dirty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衍生出來的顔色，</a:t>
            </a:r>
            <a:r>
              <a:rPr lang="zh-TW" altLang="en-US" sz="2600" dirty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紅色，黃色，</a:t>
            </a:r>
            <a:r>
              <a:rPr lang="zh-TW" altLang="en-US" sz="2600" dirty="0" smtClean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綠色</a:t>
            </a:r>
            <a:r>
              <a:rPr lang="zh-TW" altLang="en-US" sz="26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，</a:t>
            </a:r>
            <a:r>
              <a:rPr lang="zh-TW" altLang="en-US" sz="2600" dirty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給人以</a:t>
            </a:r>
            <a:r>
              <a:rPr lang="zh-TW" altLang="en-US" sz="2600" dirty="0">
                <a:solidFill>
                  <a:srgbClr val="0066FF"/>
                </a:solidFill>
                <a:latin typeface="Arial" pitchFamily="34" charset="0"/>
                <a:ea typeface="標楷體" pitchFamily="65" charset="-120"/>
              </a:rPr>
              <a:t>溫暖柔和</a:t>
            </a:r>
            <a:r>
              <a:rPr lang="zh-TW" altLang="en-US" sz="2600" dirty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的感覺，春天色系和秋天色系的人特別適合穿暖色系的衣服，化暖色系的妝。</a:t>
            </a:r>
          </a:p>
          <a:p>
            <a:pPr>
              <a:buNone/>
            </a:pPr>
            <a:endParaRPr lang="en-US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04448" y="6425952"/>
            <a:ext cx="539552" cy="432048"/>
          </a:xfrm>
        </p:spPr>
        <p:txBody>
          <a:bodyPr/>
          <a:lstStyle/>
          <a:p>
            <a:pPr algn="ctr"/>
            <a:r>
              <a:rPr lang="en-US" altLang="zh-TW" sz="1600" b="1" dirty="0" smtClean="0">
                <a:solidFill>
                  <a:srgbClr val="C00000"/>
                </a:solidFill>
                <a:latin typeface="Chiller" pitchFamily="82" charset="0"/>
              </a:rPr>
              <a:t>7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4581128"/>
            <a:ext cx="7223587" cy="2088232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4C4C4C"/>
      </a:dk1>
      <a:lt1>
        <a:srgbClr val="CCCCCC"/>
      </a:lt1>
      <a:dk2>
        <a:srgbClr val="FF0080"/>
      </a:dk2>
      <a:lt2>
        <a:srgbClr val="666666"/>
      </a:lt2>
      <a:accent1>
        <a:srgbClr val="333333"/>
      </a:accent1>
      <a:accent2>
        <a:srgbClr val="66CCFF"/>
      </a:accent2>
      <a:accent3>
        <a:srgbClr val="E2E2E2"/>
      </a:accent3>
      <a:accent4>
        <a:srgbClr val="404040"/>
      </a:accent4>
      <a:accent5>
        <a:srgbClr val="ADADAD"/>
      </a:accent5>
      <a:accent6>
        <a:srgbClr val="5CB9E7"/>
      </a:accent6>
      <a:hlink>
        <a:srgbClr val="FF0080"/>
      </a:hlink>
      <a:folHlink>
        <a:srgbClr val="6666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</Template>
  <TotalTime>971</TotalTime>
  <Words>3011</Words>
  <Application>Microsoft Office PowerPoint</Application>
  <PresentationFormat>如螢幕大小 (4:3)</PresentationFormat>
  <Paragraphs>471</Paragraphs>
  <Slides>34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35" baseType="lpstr">
      <vt:lpstr>Default Design</vt:lpstr>
      <vt:lpstr>中華科技大學企業管理學系  男性服飾店-創業企畫書</vt:lpstr>
      <vt:lpstr>大綱</vt:lpstr>
      <vt:lpstr>第一章   創業動機與目的</vt:lpstr>
      <vt:lpstr>第一章   創業動機與目的</vt:lpstr>
      <vt:lpstr>投影片 5</vt:lpstr>
      <vt:lpstr>第二章   服飾相關文獻</vt:lpstr>
      <vt:lpstr>第二章   服飾相關文獻</vt:lpstr>
      <vt:lpstr>第二章   服飾相關文獻</vt:lpstr>
      <vt:lpstr>第二章   服飾相關文獻</vt:lpstr>
      <vt:lpstr>投影片 10</vt:lpstr>
      <vt:lpstr>第二章   服飾相關文獻</vt:lpstr>
      <vt:lpstr>投影片 12</vt:lpstr>
      <vt:lpstr>第三章  市場環境分析 SWOT</vt:lpstr>
      <vt:lpstr>第三章  市場環境分析 波特五力</vt:lpstr>
      <vt:lpstr>投影片 15</vt:lpstr>
      <vt:lpstr>投影片 16</vt:lpstr>
      <vt:lpstr>第三章  市場環境分析 競爭者分析</vt:lpstr>
      <vt:lpstr>第四章   行銷策略</vt:lpstr>
      <vt:lpstr>第四章   行銷策略</vt:lpstr>
      <vt:lpstr>第四章   行銷策略</vt:lpstr>
      <vt:lpstr>第四章   行銷策略</vt:lpstr>
      <vt:lpstr>第五章   商圈/店面規劃</vt:lpstr>
      <vt:lpstr>第五章   商圈/店面規劃</vt:lpstr>
      <vt:lpstr>第六章   營運計畫</vt:lpstr>
      <vt:lpstr>第六章   營運計畫</vt:lpstr>
      <vt:lpstr>第六章   營運計畫</vt:lpstr>
      <vt:lpstr>第六章   營運計畫</vt:lpstr>
      <vt:lpstr>第七章   財務分析</vt:lpstr>
      <vt:lpstr>第七章   財務分析</vt:lpstr>
      <vt:lpstr>第七章   財務分析</vt:lpstr>
      <vt:lpstr>第八章   風險評估</vt:lpstr>
      <vt:lpstr>第八章   風險評估</vt:lpstr>
      <vt:lpstr>第九章   結論</vt:lpstr>
      <vt:lpstr>投影片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helen-acer</dc:creator>
  <cp:lastModifiedBy>helen-acer</cp:lastModifiedBy>
  <cp:revision>99</cp:revision>
  <dcterms:created xsi:type="dcterms:W3CDTF">2013-12-16T02:15:09Z</dcterms:created>
  <dcterms:modified xsi:type="dcterms:W3CDTF">2013-12-30T08:15:18Z</dcterms:modified>
</cp:coreProperties>
</file>